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66" r:id="rId2"/>
  </p:sldMasterIdLst>
  <p:notesMasterIdLst>
    <p:notesMasterId r:id="rId36"/>
  </p:notesMasterIdLst>
  <p:handoutMasterIdLst>
    <p:handoutMasterId r:id="rId37"/>
  </p:handoutMasterIdLst>
  <p:sldIdLst>
    <p:sldId id="397" r:id="rId3"/>
    <p:sldId id="406" r:id="rId4"/>
    <p:sldId id="400" r:id="rId5"/>
    <p:sldId id="407" r:id="rId6"/>
    <p:sldId id="395" r:id="rId7"/>
    <p:sldId id="382" r:id="rId8"/>
    <p:sldId id="394" r:id="rId9"/>
    <p:sldId id="399" r:id="rId10"/>
    <p:sldId id="383" r:id="rId11"/>
    <p:sldId id="385" r:id="rId12"/>
    <p:sldId id="398" r:id="rId13"/>
    <p:sldId id="376" r:id="rId14"/>
    <p:sldId id="347" r:id="rId15"/>
    <p:sldId id="401" r:id="rId16"/>
    <p:sldId id="402" r:id="rId17"/>
    <p:sldId id="367" r:id="rId18"/>
    <p:sldId id="339" r:id="rId19"/>
    <p:sldId id="368" r:id="rId20"/>
    <p:sldId id="369" r:id="rId21"/>
    <p:sldId id="370" r:id="rId22"/>
    <p:sldId id="371" r:id="rId23"/>
    <p:sldId id="372" r:id="rId24"/>
    <p:sldId id="366" r:id="rId25"/>
    <p:sldId id="348" r:id="rId26"/>
    <p:sldId id="391" r:id="rId27"/>
    <p:sldId id="349" r:id="rId28"/>
    <p:sldId id="351" r:id="rId29"/>
    <p:sldId id="373" r:id="rId30"/>
    <p:sldId id="358" r:id="rId31"/>
    <p:sldId id="363" r:id="rId32"/>
    <p:sldId id="361" r:id="rId33"/>
    <p:sldId id="404" r:id="rId34"/>
    <p:sldId id="4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781D7D"/>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71" autoAdjust="0"/>
  </p:normalViewPr>
  <p:slideViewPr>
    <p:cSldViewPr>
      <p:cViewPr varScale="1">
        <p:scale>
          <a:sx n="70" d="100"/>
          <a:sy n="70" d="100"/>
        </p:scale>
        <p:origin x="72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2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9B9E47-C2D6-4D01-9974-A58731EC6406}" type="datetimeFigureOut">
              <a:rPr lang="en-GB" smtClean="0"/>
              <a:pPr/>
              <a:t>13/02/2017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27B5CE-A86E-46F0-A00D-34CE96E47567}" type="slidenum">
              <a:rPr lang="en-GB" smtClean="0"/>
              <a:pPr/>
              <a:t>‹#›</a:t>
            </a:fld>
            <a:endParaRPr lang="en-GB"/>
          </a:p>
        </p:txBody>
      </p:sp>
    </p:spTree>
    <p:extLst>
      <p:ext uri="{BB962C8B-B14F-4D97-AF65-F5344CB8AC3E}">
        <p14:creationId xmlns:p14="http://schemas.microsoft.com/office/powerpoint/2010/main" val="4192978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BC9D1-729B-4DBE-B013-379C7974474D}" type="datetimeFigureOut">
              <a:rPr lang="en-GB" smtClean="0"/>
              <a:pPr/>
              <a:t>13/02/2017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FE207-8779-44F7-8FED-91173F658FEE}" type="slidenum">
              <a:rPr lang="en-GB" smtClean="0"/>
              <a:pPr/>
              <a:t>‹#›</a:t>
            </a:fld>
            <a:endParaRPr lang="en-GB"/>
          </a:p>
        </p:txBody>
      </p:sp>
    </p:spTree>
    <p:extLst>
      <p:ext uri="{BB962C8B-B14F-4D97-AF65-F5344CB8AC3E}">
        <p14:creationId xmlns:p14="http://schemas.microsoft.com/office/powerpoint/2010/main" val="304567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1FE207-8779-44F7-8FED-91173F658FEE}" type="slidenum">
              <a:rPr lang="en-GB" smtClean="0"/>
              <a:pPr/>
              <a:t>11</a:t>
            </a:fld>
            <a:endParaRPr lang="en-GB"/>
          </a:p>
        </p:txBody>
      </p:sp>
    </p:spTree>
    <p:extLst>
      <p:ext uri="{BB962C8B-B14F-4D97-AF65-F5344CB8AC3E}">
        <p14:creationId xmlns:p14="http://schemas.microsoft.com/office/powerpoint/2010/main" val="194820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1FE207-8779-44F7-8FED-91173F658FEE}" type="slidenum">
              <a:rPr lang="en-GB" smtClean="0"/>
              <a:pPr/>
              <a:t>14</a:t>
            </a:fld>
            <a:endParaRPr lang="en-GB"/>
          </a:p>
        </p:txBody>
      </p:sp>
    </p:spTree>
    <p:extLst>
      <p:ext uri="{BB962C8B-B14F-4D97-AF65-F5344CB8AC3E}">
        <p14:creationId xmlns:p14="http://schemas.microsoft.com/office/powerpoint/2010/main" val="427444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EB8B71-6FF5-4E31-99FF-2FEB4D29F32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81111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416" indent="-177416">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68D24B9-94EA-F244-8653-E4032E3BDBA2}" type="slidenum">
              <a:rPr lang="en-US" smtClean="0"/>
              <a:pPr/>
              <a:t>24</a:t>
            </a:fld>
            <a:endParaRPr lang="en-US"/>
          </a:p>
        </p:txBody>
      </p:sp>
    </p:spTree>
    <p:extLst>
      <p:ext uri="{BB962C8B-B14F-4D97-AF65-F5344CB8AC3E}">
        <p14:creationId xmlns:p14="http://schemas.microsoft.com/office/powerpoint/2010/main" val="313827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177416" indent="-177416">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68D24B9-94EA-F244-8653-E4032E3BDBA2}" type="slidenum">
              <a:rPr lang="en-US" smtClean="0"/>
              <a:pPr/>
              <a:t>26</a:t>
            </a:fld>
            <a:endParaRPr lang="en-US"/>
          </a:p>
        </p:txBody>
      </p:sp>
    </p:spTree>
    <p:extLst>
      <p:ext uri="{BB962C8B-B14F-4D97-AF65-F5344CB8AC3E}">
        <p14:creationId xmlns:p14="http://schemas.microsoft.com/office/powerpoint/2010/main" val="249822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spcAft>
                <a:spcPts val="600"/>
              </a:spcAft>
            </a:pPr>
            <a:r>
              <a:rPr lang="en-GB" sz="1200" b="1" i="1" dirty="0">
                <a:solidFill>
                  <a:srgbClr val="007AC2"/>
                </a:solidFill>
              </a:rPr>
              <a:t>Bringing together the providers of acute services (including acute mental health services) to provide care in a different way</a:t>
            </a:r>
          </a:p>
          <a:p>
            <a:pPr>
              <a:spcAft>
                <a:spcPts val="600"/>
              </a:spcAft>
            </a:pPr>
            <a:r>
              <a:rPr lang="en-GB" sz="1100" dirty="0"/>
              <a:t>Acute care collaborations (ACCs) are broadly focused on</a:t>
            </a:r>
            <a:r>
              <a:rPr lang="en-GB" sz="1100" b="1" dirty="0"/>
              <a:t> two challenges</a:t>
            </a:r>
            <a:r>
              <a:rPr lang="en-GB" sz="1100" dirty="0"/>
              <a:t>:</a:t>
            </a:r>
          </a:p>
          <a:p>
            <a:pPr marL="171450" indent="-171450">
              <a:spcAft>
                <a:spcPts val="600"/>
              </a:spcAft>
              <a:buFont typeface="Arial" panose="020B0604020202020204" pitchFamily="34" charset="0"/>
              <a:buChar char="•"/>
            </a:pPr>
            <a:r>
              <a:rPr lang="en-GB" sz="1100" dirty="0"/>
              <a:t>First, they are seeking to reduce avoidable variations in the cost and quality of acute care, as highlighted in publications such as the ‘NHS Atlas of Variation’ and ‘Getting it Right First Time’. This includes tackling variations by provider, by type of service and by the day or time at which patients require care.</a:t>
            </a:r>
          </a:p>
          <a:p>
            <a:pPr marL="171450" indent="-171450">
              <a:spcAft>
                <a:spcPts val="600"/>
              </a:spcAft>
              <a:buFont typeface="Arial" panose="020B0604020202020204" pitchFamily="34" charset="0"/>
              <a:buChar char="•"/>
            </a:pPr>
            <a:r>
              <a:rPr lang="en-GB" sz="1100" dirty="0"/>
              <a:t>Second, they are seeking to address challenges to the sustainability of acute hospital services. This includes responding to financial and workforce pressures, in addition to meeting new service standards, for example in relation to seven day working, while maintaining local services for patients.</a:t>
            </a:r>
          </a:p>
          <a:p>
            <a:pPr>
              <a:spcAft>
                <a:spcPts val="600"/>
              </a:spcAft>
            </a:pPr>
            <a:r>
              <a:rPr lang="en-GB" sz="1100" dirty="0"/>
              <a:t>They have </a:t>
            </a:r>
            <a:r>
              <a:rPr lang="en-GB" sz="1100" b="1" dirty="0"/>
              <a:t>two fundamental characteristics</a:t>
            </a:r>
            <a:r>
              <a:rPr lang="en-GB" sz="1100" dirty="0"/>
              <a:t>:</a:t>
            </a:r>
          </a:p>
          <a:p>
            <a:pPr marL="171450" indent="-171450">
              <a:spcAft>
                <a:spcPts val="600"/>
              </a:spcAft>
              <a:buFont typeface="Arial" panose="020B0604020202020204" pitchFamily="34" charset="0"/>
              <a:buChar char="•"/>
            </a:pPr>
            <a:r>
              <a:rPr lang="en-GB" sz="1100" dirty="0"/>
              <a:t>A strong, consolidated decision-making mechanism that is supra-organisational and ‘locks-in’ decisions and partners.</a:t>
            </a:r>
          </a:p>
          <a:p>
            <a:pPr marL="171450" indent="-171450">
              <a:spcAft>
                <a:spcPts val="600"/>
              </a:spcAft>
              <a:buFont typeface="Arial" panose="020B0604020202020204" pitchFamily="34" charset="0"/>
              <a:buChar char="•"/>
            </a:pPr>
            <a:r>
              <a:rPr lang="en-GB" sz="1100" dirty="0"/>
              <a:t>Rigorous use of the consolidated decision-making mechanism to identify and address the systematic issues, through the introduction of standardisation and evidence-based best practice.</a:t>
            </a:r>
          </a:p>
          <a:p>
            <a:pPr>
              <a:spcAft>
                <a:spcPts val="600"/>
              </a:spcAft>
            </a:pPr>
            <a:r>
              <a:rPr lang="en-GB" sz="1100" dirty="0"/>
              <a:t>Whilst all ACCs share these common building blocks, they can be deployed in different ways. As a result, there are </a:t>
            </a:r>
            <a:r>
              <a:rPr lang="en-GB" sz="1100" b="1" dirty="0"/>
              <a:t>two broad types of ACC</a:t>
            </a:r>
            <a:r>
              <a:rPr lang="en-GB" sz="1100" dirty="0"/>
              <a:t>:</a:t>
            </a:r>
          </a:p>
          <a:p>
            <a:pPr marL="228600" indent="-228600">
              <a:spcAft>
                <a:spcPts val="600"/>
              </a:spcAft>
              <a:buFont typeface="+mj-lt"/>
              <a:buAutoNum type="arabicPeriod"/>
            </a:pPr>
            <a:r>
              <a:rPr lang="en-GB" sz="1100" b="1" dirty="0"/>
              <a:t>Foundation Groups </a:t>
            </a:r>
            <a:r>
              <a:rPr lang="en-GB" sz="1100" dirty="0"/>
              <a:t>will develop and implement a ‘group model’ for NHS hospitals. This is not a simple extension of traditional hospital mergers that result in large multi-site trusts, rather this will be a flexible membership model that allows a number of hospitals to operate as part of a single group with a central headquarters.</a:t>
            </a:r>
          </a:p>
          <a:p>
            <a:pPr marL="228600" indent="-228600">
              <a:spcAft>
                <a:spcPts val="600"/>
              </a:spcAft>
              <a:buFont typeface="+mj-lt"/>
              <a:buAutoNum type="arabicPeriod"/>
            </a:pPr>
            <a:r>
              <a:rPr lang="en-GB" sz="1100" b="1" dirty="0"/>
              <a:t>Clinical networks </a:t>
            </a:r>
            <a:r>
              <a:rPr lang="en-GB" sz="1100" dirty="0"/>
              <a:t>will deliver rapid and sustained improvements in the systematic delivery of care by optimising patient pathways for services covered by the network, and by identifying and implementing best practice at each stage along those pathways.</a:t>
            </a:r>
          </a:p>
          <a:p>
            <a:pPr marL="177384" marR="0" indent="-17738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tx1"/>
              </a:solidFill>
              <a:effectLst/>
              <a:latin typeface="+mn-lt"/>
              <a:ea typeface="+mn-ea"/>
              <a:cs typeface="+mn-cs"/>
            </a:endParaRPr>
          </a:p>
          <a:p>
            <a:pPr marL="177384" marR="0" indent="-17738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In the past where these collaborations have been formalised, merger or acquisition has been the prevailing option. But this is changing</a:t>
            </a:r>
            <a:r>
              <a:rPr lang="en-GB" sz="1100" kern="1200" baseline="0" dirty="0">
                <a:solidFill>
                  <a:schemeClr val="tx1"/>
                </a:solidFill>
                <a:effectLst/>
                <a:latin typeface="+mn-lt"/>
                <a:ea typeface="+mn-ea"/>
                <a:cs typeface="+mn-cs"/>
              </a:rPr>
              <a:t> as the foundation groups are exploring a range of options </a:t>
            </a:r>
            <a:r>
              <a:rPr lang="en-GB" sz="1100" kern="1200" dirty="0">
                <a:solidFill>
                  <a:schemeClr val="tx1"/>
                </a:solidFill>
                <a:effectLst/>
                <a:latin typeface="+mn-lt"/>
                <a:ea typeface="+mn-ea"/>
                <a:cs typeface="+mn-cs"/>
              </a:rPr>
              <a:t>including: shared directors</a:t>
            </a:r>
            <a:r>
              <a:rPr lang="en-GB" sz="1100" kern="1200" baseline="0" dirty="0">
                <a:solidFill>
                  <a:schemeClr val="tx1"/>
                </a:solidFill>
                <a:effectLst/>
                <a:latin typeface="+mn-lt"/>
                <a:ea typeface="+mn-ea"/>
                <a:cs typeface="+mn-cs"/>
              </a:rPr>
              <a:t> and support services; prime contract and contractual joint ventures; committees in common and corporate joint ventures.  </a:t>
            </a:r>
            <a:endParaRPr lang="en-GB" sz="1100" kern="1200" dirty="0">
              <a:solidFill>
                <a:schemeClr val="tx1"/>
              </a:solidFill>
              <a:effectLst/>
              <a:latin typeface="+mn-lt"/>
              <a:ea typeface="+mn-ea"/>
              <a:cs typeface="+mn-cs"/>
            </a:endParaRPr>
          </a:p>
          <a:p>
            <a:pPr marL="177384" indent="-177384">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68D24B9-94EA-F244-8653-E4032E3BDBA2}" type="slidenum">
              <a:rPr lang="en-US" smtClean="0"/>
              <a:pPr/>
              <a:t>27</a:t>
            </a:fld>
            <a:endParaRPr lang="en-US"/>
          </a:p>
        </p:txBody>
      </p:sp>
    </p:spTree>
    <p:extLst>
      <p:ext uri="{BB962C8B-B14F-4D97-AF65-F5344CB8AC3E}">
        <p14:creationId xmlns:p14="http://schemas.microsoft.com/office/powerpoint/2010/main" val="423077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1FE207-8779-44F7-8FED-91173F658FEE}" type="slidenum">
              <a:rPr lang="en-GB" smtClean="0"/>
              <a:t>32</a:t>
            </a:fld>
            <a:endParaRPr lang="en-GB" dirty="0"/>
          </a:p>
        </p:txBody>
      </p:sp>
    </p:spTree>
    <p:extLst>
      <p:ext uri="{BB962C8B-B14F-4D97-AF65-F5344CB8AC3E}">
        <p14:creationId xmlns:p14="http://schemas.microsoft.com/office/powerpoint/2010/main" val="84730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3" name="Rectangle 2"/>
          <p:cNvSpPr/>
          <p:nvPr userDrawn="1"/>
        </p:nvSpPr>
        <p:spPr>
          <a:xfrm>
            <a:off x="10608502" y="548680"/>
            <a:ext cx="1344149"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sz="1800" dirty="0">
              <a:solidFill>
                <a:prstClr val="white"/>
              </a:solidFill>
            </a:endParaRPr>
          </a:p>
        </p:txBody>
      </p:sp>
    </p:spTree>
    <p:extLst>
      <p:ext uri="{BB962C8B-B14F-4D97-AF65-F5344CB8AC3E}">
        <p14:creationId xmlns:p14="http://schemas.microsoft.com/office/powerpoint/2010/main" val="116424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BAD02B1-F129-4DE0-877F-1AD9CF477D28}" type="datetimeFigureOut">
              <a:rPr lang="en-GB" smtClean="0"/>
              <a:t>13/02/2017</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2187CE8-72F6-45EE-959D-173E6C364565}" type="slidenum">
              <a:rPr lang="en-GB" smtClean="0"/>
              <a:t>‹#›</a:t>
            </a:fld>
            <a:endParaRPr lang="en-GB"/>
          </a:p>
        </p:txBody>
      </p:sp>
    </p:spTree>
    <p:extLst>
      <p:ext uri="{BB962C8B-B14F-4D97-AF65-F5344CB8AC3E}">
        <p14:creationId xmlns:p14="http://schemas.microsoft.com/office/powerpoint/2010/main" val="265090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2662864" y="1844825"/>
            <a:ext cx="4992555"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72272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662865" y="2276872"/>
            <a:ext cx="4993217"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2662864" y="1844825"/>
            <a:ext cx="4992555"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417189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34434" y="260351"/>
            <a:ext cx="9122833"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34434" y="1196975"/>
            <a:ext cx="11523133"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34434" y="260351"/>
            <a:ext cx="9122833"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34433" y="1198800"/>
            <a:ext cx="5505451"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6192012" y="1198800"/>
            <a:ext cx="5505449"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334434" y="260351"/>
            <a:ext cx="9122833"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34434" y="260351"/>
            <a:ext cx="9122833"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34434" y="1196975"/>
            <a:ext cx="11523133"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Picture Placeholder 3"/>
          <p:cNvSpPr>
            <a:spLocks noGrp="1"/>
          </p:cNvSpPr>
          <p:nvPr>
            <p:ph type="pic" sz="quarter" idx="12"/>
          </p:nvPr>
        </p:nvSpPr>
        <p:spPr>
          <a:xfrm>
            <a:off x="6960985" y="3169238"/>
            <a:ext cx="4872194" cy="2538843"/>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 name="connsiteX0" fmla="*/ 0 w 3708959"/>
              <a:gd name="connsiteY0" fmla="*/ 559795 h 2590114"/>
              <a:gd name="connsiteX1" fmla="*/ 3708959 w 3708959"/>
              <a:gd name="connsiteY1" fmla="*/ 0 h 2590114"/>
              <a:gd name="connsiteX2" fmla="*/ 3525557 w 3708959"/>
              <a:gd name="connsiteY2" fmla="*/ 2455643 h 2590114"/>
              <a:gd name="connsiteX3" fmla="*/ 416858 w 3708959"/>
              <a:gd name="connsiteY3" fmla="*/ 2590114 h 2590114"/>
              <a:gd name="connsiteX4" fmla="*/ 0 w 3708959"/>
              <a:gd name="connsiteY4" fmla="*/ 559795 h 2590114"/>
              <a:gd name="connsiteX0" fmla="*/ 0 w 3708959"/>
              <a:gd name="connsiteY0" fmla="*/ 559795 h 2590114"/>
              <a:gd name="connsiteX1" fmla="*/ 3708959 w 3708959"/>
              <a:gd name="connsiteY1" fmla="*/ 0 h 2590114"/>
              <a:gd name="connsiteX2" fmla="*/ 3525557 w 3708959"/>
              <a:gd name="connsiteY2" fmla="*/ 2455643 h 2590114"/>
              <a:gd name="connsiteX3" fmla="*/ 416858 w 3708959"/>
              <a:gd name="connsiteY3" fmla="*/ 2590114 h 2590114"/>
              <a:gd name="connsiteX4" fmla="*/ 0 w 3708959"/>
              <a:gd name="connsiteY4" fmla="*/ 559795 h 2590114"/>
              <a:gd name="connsiteX0" fmla="*/ 0 w 3708959"/>
              <a:gd name="connsiteY0" fmla="*/ 559795 h 2590114"/>
              <a:gd name="connsiteX1" fmla="*/ 3708959 w 3708959"/>
              <a:gd name="connsiteY1" fmla="*/ 0 h 2590114"/>
              <a:gd name="connsiteX2" fmla="*/ 3525557 w 3708959"/>
              <a:gd name="connsiteY2" fmla="*/ 2455643 h 2590114"/>
              <a:gd name="connsiteX3" fmla="*/ 416858 w 3708959"/>
              <a:gd name="connsiteY3" fmla="*/ 2590114 h 2590114"/>
              <a:gd name="connsiteX4" fmla="*/ 0 w 3708959"/>
              <a:gd name="connsiteY4" fmla="*/ 559795 h 2590114"/>
              <a:gd name="connsiteX0" fmla="*/ 0 w 3708959"/>
              <a:gd name="connsiteY0" fmla="*/ 559795 h 2590114"/>
              <a:gd name="connsiteX1" fmla="*/ 3708959 w 3708959"/>
              <a:gd name="connsiteY1" fmla="*/ 0 h 2590114"/>
              <a:gd name="connsiteX2" fmla="*/ 3525557 w 3708959"/>
              <a:gd name="connsiteY2" fmla="*/ 2455643 h 2590114"/>
              <a:gd name="connsiteX3" fmla="*/ 416858 w 3708959"/>
              <a:gd name="connsiteY3" fmla="*/ 2590114 h 2590114"/>
              <a:gd name="connsiteX4" fmla="*/ 0 w 3708959"/>
              <a:gd name="connsiteY4" fmla="*/ 559795 h 2590114"/>
              <a:gd name="connsiteX0" fmla="*/ 0 w 3708972"/>
              <a:gd name="connsiteY0" fmla="*/ 559795 h 2590114"/>
              <a:gd name="connsiteX1" fmla="*/ 3708959 w 3708972"/>
              <a:gd name="connsiteY1" fmla="*/ 0 h 2590114"/>
              <a:gd name="connsiteX2" fmla="*/ 3525557 w 3708972"/>
              <a:gd name="connsiteY2" fmla="*/ 2455643 h 2590114"/>
              <a:gd name="connsiteX3" fmla="*/ 416858 w 3708972"/>
              <a:gd name="connsiteY3" fmla="*/ 2590114 h 2590114"/>
              <a:gd name="connsiteX4" fmla="*/ 0 w 3708972"/>
              <a:gd name="connsiteY4" fmla="*/ 559795 h 2590114"/>
              <a:gd name="connsiteX0" fmla="*/ 0 w 3651288"/>
              <a:gd name="connsiteY0" fmla="*/ 363242 h 2590114"/>
              <a:gd name="connsiteX1" fmla="*/ 3651275 w 3651288"/>
              <a:gd name="connsiteY1" fmla="*/ 0 h 2590114"/>
              <a:gd name="connsiteX2" fmla="*/ 3467873 w 3651288"/>
              <a:gd name="connsiteY2" fmla="*/ 2455643 h 2590114"/>
              <a:gd name="connsiteX3" fmla="*/ 359174 w 3651288"/>
              <a:gd name="connsiteY3" fmla="*/ 2590114 h 2590114"/>
              <a:gd name="connsiteX4" fmla="*/ 0 w 3651288"/>
              <a:gd name="connsiteY4" fmla="*/ 363242 h 2590114"/>
              <a:gd name="connsiteX0" fmla="*/ 0 w 3651288"/>
              <a:gd name="connsiteY0" fmla="*/ 363242 h 2538839"/>
              <a:gd name="connsiteX1" fmla="*/ 3651275 w 3651288"/>
              <a:gd name="connsiteY1" fmla="*/ 0 h 2538839"/>
              <a:gd name="connsiteX2" fmla="*/ 3467873 w 3651288"/>
              <a:gd name="connsiteY2" fmla="*/ 2455643 h 2538839"/>
              <a:gd name="connsiteX3" fmla="*/ 275853 w 3651288"/>
              <a:gd name="connsiteY3" fmla="*/ 2538839 h 2538839"/>
              <a:gd name="connsiteX4" fmla="*/ 0 w 3651288"/>
              <a:gd name="connsiteY4" fmla="*/ 363242 h 2538839"/>
              <a:gd name="connsiteX0" fmla="*/ 0 w 3651288"/>
              <a:gd name="connsiteY0" fmla="*/ 363242 h 2538839"/>
              <a:gd name="connsiteX1" fmla="*/ 3651275 w 3651288"/>
              <a:gd name="connsiteY1" fmla="*/ 0 h 2538839"/>
              <a:gd name="connsiteX2" fmla="*/ 3467873 w 3651288"/>
              <a:gd name="connsiteY2" fmla="*/ 2455643 h 2538839"/>
              <a:gd name="connsiteX3" fmla="*/ 275853 w 3651288"/>
              <a:gd name="connsiteY3" fmla="*/ 2538839 h 2538839"/>
              <a:gd name="connsiteX4" fmla="*/ 0 w 3651288"/>
              <a:gd name="connsiteY4" fmla="*/ 363242 h 2538839"/>
              <a:gd name="connsiteX0" fmla="*/ 68 w 3651356"/>
              <a:gd name="connsiteY0" fmla="*/ 363242 h 2538839"/>
              <a:gd name="connsiteX1" fmla="*/ 3651343 w 3651356"/>
              <a:gd name="connsiteY1" fmla="*/ 0 h 2538839"/>
              <a:gd name="connsiteX2" fmla="*/ 3467941 w 3651356"/>
              <a:gd name="connsiteY2" fmla="*/ 2455643 h 2538839"/>
              <a:gd name="connsiteX3" fmla="*/ 275921 w 3651356"/>
              <a:gd name="connsiteY3" fmla="*/ 2538839 h 2538839"/>
              <a:gd name="connsiteX4" fmla="*/ 68 w 3651356"/>
              <a:gd name="connsiteY4" fmla="*/ 363242 h 2538839"/>
              <a:gd name="connsiteX0" fmla="*/ 68 w 3651356"/>
              <a:gd name="connsiteY0" fmla="*/ 363246 h 2538843"/>
              <a:gd name="connsiteX1" fmla="*/ 3651343 w 3651356"/>
              <a:gd name="connsiteY1" fmla="*/ 4 h 2538843"/>
              <a:gd name="connsiteX2" fmla="*/ 3467941 w 3651356"/>
              <a:gd name="connsiteY2" fmla="*/ 2455647 h 2538843"/>
              <a:gd name="connsiteX3" fmla="*/ 275921 w 3651356"/>
              <a:gd name="connsiteY3" fmla="*/ 2538843 h 2538843"/>
              <a:gd name="connsiteX4" fmla="*/ 68 w 3651356"/>
              <a:gd name="connsiteY4" fmla="*/ 363246 h 2538843"/>
              <a:gd name="connsiteX0" fmla="*/ 68 w 3651356"/>
              <a:gd name="connsiteY0" fmla="*/ 363246 h 2538843"/>
              <a:gd name="connsiteX1" fmla="*/ 3651343 w 3651356"/>
              <a:gd name="connsiteY1" fmla="*/ 4 h 2538843"/>
              <a:gd name="connsiteX2" fmla="*/ 3467941 w 3651356"/>
              <a:gd name="connsiteY2" fmla="*/ 2455647 h 2538843"/>
              <a:gd name="connsiteX3" fmla="*/ 275921 w 3651356"/>
              <a:gd name="connsiteY3" fmla="*/ 2538843 h 2538843"/>
              <a:gd name="connsiteX4" fmla="*/ 68 w 3651356"/>
              <a:gd name="connsiteY4" fmla="*/ 363246 h 2538843"/>
              <a:gd name="connsiteX0" fmla="*/ 68 w 3651356"/>
              <a:gd name="connsiteY0" fmla="*/ 363246 h 2538843"/>
              <a:gd name="connsiteX1" fmla="*/ 3651343 w 3651356"/>
              <a:gd name="connsiteY1" fmla="*/ 4 h 2538843"/>
              <a:gd name="connsiteX2" fmla="*/ 3467941 w 3651356"/>
              <a:gd name="connsiteY2" fmla="*/ 2455647 h 2538843"/>
              <a:gd name="connsiteX3" fmla="*/ 275921 w 3651356"/>
              <a:gd name="connsiteY3" fmla="*/ 2538843 h 2538843"/>
              <a:gd name="connsiteX4" fmla="*/ 68 w 3651356"/>
              <a:gd name="connsiteY4" fmla="*/ 363246 h 2538843"/>
              <a:gd name="connsiteX0" fmla="*/ 47 w 3651335"/>
              <a:gd name="connsiteY0" fmla="*/ 363246 h 2538843"/>
              <a:gd name="connsiteX1" fmla="*/ 3651322 w 3651335"/>
              <a:gd name="connsiteY1" fmla="*/ 4 h 2538843"/>
              <a:gd name="connsiteX2" fmla="*/ 3467920 w 3651335"/>
              <a:gd name="connsiteY2" fmla="*/ 2455647 h 2538843"/>
              <a:gd name="connsiteX3" fmla="*/ 275900 w 3651335"/>
              <a:gd name="connsiteY3" fmla="*/ 2538843 h 2538843"/>
              <a:gd name="connsiteX4" fmla="*/ 47 w 3651335"/>
              <a:gd name="connsiteY4" fmla="*/ 363246 h 2538843"/>
              <a:gd name="connsiteX0" fmla="*/ 0 w 3651288"/>
              <a:gd name="connsiteY0" fmla="*/ 363246 h 2538843"/>
              <a:gd name="connsiteX1" fmla="*/ 3651275 w 3651288"/>
              <a:gd name="connsiteY1" fmla="*/ 4 h 2538843"/>
              <a:gd name="connsiteX2" fmla="*/ 3467873 w 3651288"/>
              <a:gd name="connsiteY2" fmla="*/ 2455647 h 2538843"/>
              <a:gd name="connsiteX3" fmla="*/ 275853 w 3651288"/>
              <a:gd name="connsiteY3" fmla="*/ 2538843 h 2538843"/>
              <a:gd name="connsiteX4" fmla="*/ 0 w 3651288"/>
              <a:gd name="connsiteY4" fmla="*/ 363246 h 2538843"/>
              <a:gd name="connsiteX0" fmla="*/ 0 w 3654146"/>
              <a:gd name="connsiteY0" fmla="*/ 363246 h 2538843"/>
              <a:gd name="connsiteX1" fmla="*/ 3654133 w 3654146"/>
              <a:gd name="connsiteY1" fmla="*/ 4 h 2538843"/>
              <a:gd name="connsiteX2" fmla="*/ 3470731 w 3654146"/>
              <a:gd name="connsiteY2" fmla="*/ 2455647 h 2538843"/>
              <a:gd name="connsiteX3" fmla="*/ 278711 w 3654146"/>
              <a:gd name="connsiteY3" fmla="*/ 2538843 h 2538843"/>
              <a:gd name="connsiteX4" fmla="*/ 0 w 3654146"/>
              <a:gd name="connsiteY4" fmla="*/ 363246 h 2538843"/>
              <a:gd name="connsiteX0" fmla="*/ 0 w 3654146"/>
              <a:gd name="connsiteY0" fmla="*/ 363246 h 2538843"/>
              <a:gd name="connsiteX1" fmla="*/ 3654133 w 3654146"/>
              <a:gd name="connsiteY1" fmla="*/ 4 h 2538843"/>
              <a:gd name="connsiteX2" fmla="*/ 3470731 w 3654146"/>
              <a:gd name="connsiteY2" fmla="*/ 2455647 h 2538843"/>
              <a:gd name="connsiteX3" fmla="*/ 278711 w 3654146"/>
              <a:gd name="connsiteY3" fmla="*/ 2538843 h 2538843"/>
              <a:gd name="connsiteX4" fmla="*/ 0 w 3654146"/>
              <a:gd name="connsiteY4" fmla="*/ 363246 h 2538843"/>
              <a:gd name="connsiteX0" fmla="*/ 0 w 3654146"/>
              <a:gd name="connsiteY0" fmla="*/ 363246 h 2538843"/>
              <a:gd name="connsiteX1" fmla="*/ 3654133 w 3654146"/>
              <a:gd name="connsiteY1" fmla="*/ 4 h 2538843"/>
              <a:gd name="connsiteX2" fmla="*/ 3470731 w 3654146"/>
              <a:gd name="connsiteY2" fmla="*/ 2455647 h 2538843"/>
              <a:gd name="connsiteX3" fmla="*/ 278711 w 3654146"/>
              <a:gd name="connsiteY3" fmla="*/ 2538843 h 2538843"/>
              <a:gd name="connsiteX4" fmla="*/ 0 w 3654146"/>
              <a:gd name="connsiteY4" fmla="*/ 363246 h 2538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146" h="2538843">
                <a:moveTo>
                  <a:pt x="0" y="363246"/>
                </a:moveTo>
                <a:cubicBezTo>
                  <a:pt x="5725" y="364655"/>
                  <a:pt x="3654817" y="-1405"/>
                  <a:pt x="3654133" y="4"/>
                </a:cubicBezTo>
                <a:cubicBezTo>
                  <a:pt x="3656001" y="4921"/>
                  <a:pt x="3462512" y="2450728"/>
                  <a:pt x="3470731" y="2455647"/>
                </a:cubicBezTo>
                <a:cubicBezTo>
                  <a:pt x="3470675" y="2457741"/>
                  <a:pt x="278766" y="2528203"/>
                  <a:pt x="278711" y="2538843"/>
                </a:cubicBezTo>
                <a:cubicBezTo>
                  <a:pt x="276491" y="2514399"/>
                  <a:pt x="5891" y="369303"/>
                  <a:pt x="0" y="363246"/>
                </a:cubicBezTo>
                <a:close/>
              </a:path>
            </a:pathLst>
          </a:custGeom>
          <a:ln w="19050">
            <a:solidFill>
              <a:srgbClr val="781D7D"/>
            </a:solidFill>
          </a:ln>
        </p:spPr>
        <p:txBody>
          <a:bodyPr anchor="ctr"/>
          <a:lstStyle>
            <a:lvl1pPr marL="0" indent="0">
              <a:buFontTx/>
              <a:buNone/>
              <a:defRPr sz="2800" baseline="0"/>
            </a:lvl1pPr>
          </a:lstStyle>
          <a:p>
            <a:r>
              <a:rPr lang="en-GB" dirty="0"/>
              <a:t>Click icon to add picture</a:t>
            </a:r>
          </a:p>
        </p:txBody>
      </p:sp>
    </p:spTree>
    <p:extLst>
      <p:ext uri="{BB962C8B-B14F-4D97-AF65-F5344CB8AC3E}">
        <p14:creationId xmlns:p14="http://schemas.microsoft.com/office/powerpoint/2010/main" val="267059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34434" y="260351"/>
            <a:ext cx="9122833"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459940" y="1125538"/>
            <a:ext cx="11397627"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endParaRPr lang="en-GB" dirty="0"/>
          </a:p>
          <a:p>
            <a:r>
              <a:rPr lang="en-GB" dirty="0"/>
              <a:t>Click icon to add picture</a:t>
            </a:r>
          </a:p>
        </p:txBody>
      </p:sp>
    </p:spTree>
    <p:extLst>
      <p:ext uri="{BB962C8B-B14F-4D97-AF65-F5344CB8AC3E}">
        <p14:creationId xmlns:p14="http://schemas.microsoft.com/office/powerpoint/2010/main" val="140330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334433" y="1124744"/>
            <a:ext cx="11522207"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334434" y="260351"/>
            <a:ext cx="9122833"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2A1DF45-A948-4680-8DEB-1E68E788F6D2}" type="datetimeFigureOut">
              <a:rPr lang="en-GB" smtClean="0"/>
              <a:t>13/02/2017</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2EC505D-6FF5-4CB0-AE5C-8C8DA0917F85}" type="slidenum">
              <a:rPr lang="en-GB" smtClean="0"/>
              <a:t>‹#›</a:t>
            </a:fld>
            <a:endParaRPr lang="en-GB"/>
          </a:p>
        </p:txBody>
      </p:sp>
    </p:spTree>
    <p:extLst>
      <p:ext uri="{BB962C8B-B14F-4D97-AF65-F5344CB8AC3E}">
        <p14:creationId xmlns:p14="http://schemas.microsoft.com/office/powerpoint/2010/main" val="34865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2A1DF45-A948-4680-8DEB-1E68E788F6D2}" type="datetimeFigureOut">
              <a:rPr lang="en-GB" smtClean="0"/>
              <a:t>13/02/2017</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2EC505D-6FF5-4CB0-AE5C-8C8DA0917F85}" type="slidenum">
              <a:rPr lang="en-GB" smtClean="0"/>
              <a:t>‹#›</a:t>
            </a:fld>
            <a:endParaRPr lang="en-GB"/>
          </a:p>
        </p:txBody>
      </p:sp>
    </p:spTree>
    <p:extLst>
      <p:ext uri="{BB962C8B-B14F-4D97-AF65-F5344CB8AC3E}">
        <p14:creationId xmlns:p14="http://schemas.microsoft.com/office/powerpoint/2010/main" val="359555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168696" y="5828329"/>
            <a:ext cx="12601400" cy="1424916"/>
            <a:chOff x="-168696" y="5828329"/>
            <a:chExt cx="12601400" cy="1424916"/>
          </a:xfrm>
        </p:grpSpPr>
        <p:cxnSp>
          <p:nvCxnSpPr>
            <p:cNvPr id="6" name="Straight Connector 5"/>
            <p:cNvCxnSpPr/>
            <p:nvPr userDrawn="1"/>
          </p:nvCxnSpPr>
          <p:spPr>
            <a:xfrm flipH="1">
              <a:off x="11381462" y="5990373"/>
              <a:ext cx="216024" cy="90663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011964" y="6443691"/>
              <a:ext cx="848274" cy="6577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992555" y="6435065"/>
              <a:ext cx="303995" cy="72972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9216008" y="6426567"/>
              <a:ext cx="192602" cy="5690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507409" y="6127249"/>
              <a:ext cx="1404493" cy="85825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10686243" y="6565918"/>
              <a:ext cx="1488760" cy="29208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11803180" y="6239403"/>
              <a:ext cx="379434" cy="65760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0878603" y="6426567"/>
              <a:ext cx="948241" cy="674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1922929" y="6645352"/>
              <a:ext cx="428655" cy="47330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362367" y="6628100"/>
              <a:ext cx="1635795" cy="38404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4029291" y="6467025"/>
              <a:ext cx="301194" cy="697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270140" y="6315378"/>
              <a:ext cx="405296" cy="78603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788732" y="6637879"/>
              <a:ext cx="368424" cy="4462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594804" y="6346608"/>
              <a:ext cx="984009" cy="8034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6371365" y="6346608"/>
              <a:ext cx="216024" cy="90663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767408" y="6597352"/>
              <a:ext cx="1728192" cy="36004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68696" y="6453336"/>
              <a:ext cx="792088" cy="1440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96688" y="6692722"/>
              <a:ext cx="1967881" cy="40868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userDrawn="1"/>
          </p:nvCxnSpPr>
          <p:spPr>
            <a:xfrm>
              <a:off x="2855640" y="6597352"/>
              <a:ext cx="2880320" cy="50405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userDrawn="1"/>
          </p:nvCxnSpPr>
          <p:spPr>
            <a:xfrm>
              <a:off x="4271797" y="6309320"/>
              <a:ext cx="1320147" cy="864096"/>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a:xfrm flipH="1">
              <a:off x="1894856" y="6436084"/>
              <a:ext cx="4129136" cy="648072"/>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a:xfrm flipH="1">
              <a:off x="5303913" y="6436084"/>
              <a:ext cx="720079" cy="639446"/>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a:xfrm>
              <a:off x="7274238" y="6218554"/>
              <a:ext cx="2836958" cy="87422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a:xfrm flipH="1">
              <a:off x="6047655" y="5828329"/>
              <a:ext cx="6385049" cy="127739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6839743" y="6067418"/>
              <a:ext cx="1152805" cy="100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516385" y="6692722"/>
              <a:ext cx="1488165" cy="3828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flipV="1">
              <a:off x="11134773" y="5943856"/>
              <a:ext cx="1225923" cy="3654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0247783" y="6369954"/>
              <a:ext cx="175108" cy="6969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11525478" y="6253394"/>
              <a:ext cx="673189" cy="604606"/>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a:off x="9911916" y="6117176"/>
              <a:ext cx="2316088" cy="7669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553926" y="6127800"/>
              <a:ext cx="1822884" cy="7778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2291239" y="6067418"/>
              <a:ext cx="4548504" cy="1008112"/>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grpSp>
      <p:sp>
        <p:nvSpPr>
          <p:cNvPr id="4" name="Slide Number Placeholder 3"/>
          <p:cNvSpPr txBox="1">
            <a:spLocks/>
          </p:cNvSpPr>
          <p:nvPr userDrawn="1"/>
        </p:nvSpPr>
        <p:spPr>
          <a:xfrm>
            <a:off x="143339" y="6448251"/>
            <a:ext cx="576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58339" y="260649"/>
            <a:ext cx="1370735" cy="432048"/>
          </a:xfrm>
          <a:prstGeom prst="rect">
            <a:avLst/>
          </a:prstGeom>
        </p:spPr>
      </p:pic>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698" r:id="rId1"/>
    <p:sldLayoutId id="2147483696" r:id="rId2"/>
    <p:sldLayoutId id="2147483701" r:id="rId3"/>
    <p:sldLayoutId id="2147483699" r:id="rId4"/>
    <p:sldLayoutId id="2147483697" r:id="rId5"/>
    <p:sldLayoutId id="2147483690" r:id="rId6"/>
    <p:sldLayoutId id="2147483691" r:id="rId7"/>
    <p:sldLayoutId id="2147483716" r:id="rId8"/>
    <p:sldLayoutId id="2147483717" r:id="rId9"/>
    <p:sldLayoutId id="2147483718"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51" y="-15974"/>
            <a:ext cx="7890387" cy="6858000"/>
          </a:xfrm>
          <a:prstGeom prst="rect">
            <a:avLst/>
          </a:prstGeom>
        </p:spPr>
      </p:pic>
      <p:sp>
        <p:nvSpPr>
          <p:cNvPr id="4" name="Slide Number Placeholder 3"/>
          <p:cNvSpPr txBox="1">
            <a:spLocks/>
          </p:cNvSpPr>
          <p:nvPr userDrawn="1"/>
        </p:nvSpPr>
        <p:spPr>
          <a:xfrm>
            <a:off x="143339" y="6270104"/>
            <a:ext cx="576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58339" y="260649"/>
            <a:ext cx="1370735" cy="432048"/>
          </a:xfrm>
          <a:prstGeom prst="rect">
            <a:avLst/>
          </a:prstGeom>
        </p:spPr>
      </p:pic>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667" r:id="rId1"/>
    <p:sldLayoutId id="214748370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nhsengland.sharepoint.com/TeamCentre/VisionandValues/Half%20page%20images/NHS_England_LGI_103.jpg"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nhsengland.sharepoint.com/TeamCentre/VisionandValues/Half%20page%20images/NHSEng_BirminghamStaff_B&amp;W_019.jpg" TargetMode="External"/><Relationship Id="rId1" Type="http://schemas.openxmlformats.org/officeDocument/2006/relationships/slideLayout" Target="../slideLayouts/slideLayout10.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nhsengland.sharepoint.com/TeamCentre/VisionandValues/Half%20page%20images/NHSEng_14Aug14_0103.jpg"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nhsengland.sharepoint.com/TeamCentre/VisionandValues/Half%20page%20images/NHSEng_LGI_1Aug14_0028.jpg" TargetMode="External"/><Relationship Id="rId2" Type="http://schemas.openxmlformats.org/officeDocument/2006/relationships/hyperlink" Target="http://www.england.nhs.uk/ourwork/futurenhs/5yfv-ch3/new-care-models/primary-acute-sites/" TargetMode="External"/><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nhsengland.sharepoint.com/TeamCentre/VisionandValues/Half%20page%20images/NHS_England_GP__038.jpg"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jpg"/><Relationship Id="rId1" Type="http://schemas.openxmlformats.org/officeDocument/2006/relationships/slideLayout" Target="../slideLayouts/slideLayout10.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New Models of Care in England</a:t>
            </a:r>
          </a:p>
        </p:txBody>
      </p:sp>
      <p:sp>
        <p:nvSpPr>
          <p:cNvPr id="7" name="Subtitle 6"/>
          <p:cNvSpPr>
            <a:spLocks noGrp="1"/>
          </p:cNvSpPr>
          <p:nvPr>
            <p:ph type="subTitle" idx="1"/>
          </p:nvPr>
        </p:nvSpPr>
        <p:spPr/>
        <p:txBody>
          <a:bodyPr/>
          <a:lstStyle/>
          <a:p>
            <a:r>
              <a:rPr lang="en-GB" dirty="0"/>
              <a:t>Professor Mike Roberts</a:t>
            </a:r>
          </a:p>
          <a:p>
            <a:r>
              <a:rPr lang="en-GB" dirty="0" err="1"/>
              <a:t>Barts</a:t>
            </a:r>
            <a:r>
              <a:rPr lang="en-GB" dirty="0"/>
              <a:t> Health NHS Trust</a:t>
            </a:r>
          </a:p>
          <a:p>
            <a:r>
              <a:rPr lang="en-GB" dirty="0" err="1"/>
              <a:t>UCLPartners</a:t>
            </a:r>
            <a:endParaRPr lang="en-GB" dirty="0"/>
          </a:p>
          <a:p>
            <a:r>
              <a:rPr lang="en-GB" dirty="0"/>
              <a:t>Royal College of Physicians of London</a:t>
            </a:r>
          </a:p>
        </p:txBody>
      </p:sp>
    </p:spTree>
    <p:extLst>
      <p:ext uri="{BB962C8B-B14F-4D97-AF65-F5344CB8AC3E}">
        <p14:creationId xmlns:p14="http://schemas.microsoft.com/office/powerpoint/2010/main" val="3587136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7368" y="476672"/>
            <a:ext cx="9122833" cy="576263"/>
          </a:xfrm>
        </p:spPr>
        <p:txBody>
          <a:bodyPr/>
          <a:lstStyle/>
          <a:p>
            <a:r>
              <a:rPr lang="en-GB" dirty="0"/>
              <a:t>The NHS Strategy 2015-2020 – getting everyone aligned</a:t>
            </a:r>
          </a:p>
        </p:txBody>
      </p:sp>
      <p:pic>
        <p:nvPicPr>
          <p:cNvPr id="1026" name="Picture 2" descr="http://academyst.co.uk/assets/uploads/Five_Year_Forward_View_Imag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3392" y="1700808"/>
            <a:ext cx="5109184" cy="35593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67808" y="1340769"/>
            <a:ext cx="7344816" cy="5447645"/>
          </a:xfrm>
          <a:prstGeom prst="rect">
            <a:avLst/>
          </a:prstGeom>
          <a:noFill/>
        </p:spPr>
        <p:txBody>
          <a:bodyPr wrap="square" rtlCol="0">
            <a:spAutoFit/>
          </a:bodyPr>
          <a:lstStyle/>
          <a:p>
            <a:endParaRPr lang="en-GB" dirty="0"/>
          </a:p>
          <a:p>
            <a:r>
              <a:rPr lang="en-GB" sz="2400" dirty="0"/>
              <a:t>Recognises that the NHS has performed very well despite the biggest financial challenge in its history </a:t>
            </a:r>
          </a:p>
          <a:p>
            <a:endParaRPr lang="en-GB" sz="2400" dirty="0"/>
          </a:p>
          <a:p>
            <a:r>
              <a:rPr lang="en-GB" sz="2400" dirty="0"/>
              <a:t>Articulates the need for change, addressing three gaps:</a:t>
            </a:r>
          </a:p>
          <a:p>
            <a:endParaRPr lang="en-GB" sz="2400" dirty="0"/>
          </a:p>
          <a:p>
            <a:r>
              <a:rPr lang="en-GB" sz="2400" dirty="0"/>
              <a:t> </a:t>
            </a:r>
            <a:r>
              <a:rPr lang="en-GB" sz="2400" i="1" dirty="0"/>
              <a:t>The health and wellbeing gap </a:t>
            </a:r>
            <a:endParaRPr lang="en-GB" sz="2400" dirty="0"/>
          </a:p>
          <a:p>
            <a:r>
              <a:rPr lang="en-GB" sz="2400" i="1" dirty="0"/>
              <a:t>The care and quality gap </a:t>
            </a:r>
            <a:endParaRPr lang="en-GB" sz="2400" dirty="0"/>
          </a:p>
          <a:p>
            <a:r>
              <a:rPr lang="en-GB" sz="2400" i="1" dirty="0"/>
              <a:t>The funding and efficiency gap </a:t>
            </a:r>
            <a:endParaRPr lang="en-GB" sz="2400" dirty="0"/>
          </a:p>
          <a:p>
            <a:endParaRPr lang="en-GB" sz="2400" dirty="0"/>
          </a:p>
          <a:p>
            <a:r>
              <a:rPr lang="en-GB" sz="2400" dirty="0"/>
              <a:t>Describes the vision for the future and the journey to get there including making the case for additional government funding </a:t>
            </a:r>
          </a:p>
          <a:p>
            <a:endParaRPr lang="en-GB" sz="2400" dirty="0"/>
          </a:p>
          <a:p>
            <a:endParaRPr lang="en-GB" dirty="0"/>
          </a:p>
        </p:txBody>
      </p:sp>
    </p:spTree>
    <p:extLst>
      <p:ext uri="{BB962C8B-B14F-4D97-AF65-F5344CB8AC3E}">
        <p14:creationId xmlns:p14="http://schemas.microsoft.com/office/powerpoint/2010/main" val="3484001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063552" y="692697"/>
            <a:ext cx="7848872" cy="6092595"/>
          </a:xfrm>
          <a:prstGeom prst="rect">
            <a:avLst/>
          </a:prstGeom>
        </p:spPr>
      </p:pic>
    </p:spTree>
    <p:extLst>
      <p:ext uri="{BB962C8B-B14F-4D97-AF65-F5344CB8AC3E}">
        <p14:creationId xmlns:p14="http://schemas.microsoft.com/office/powerpoint/2010/main" val="153933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zenge" title="NHS lozen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4392" y="315888"/>
            <a:ext cx="752856" cy="304800"/>
          </a:xfrm>
          <a:prstGeom prst="rect">
            <a:avLst/>
          </a:prstGeom>
        </p:spPr>
      </p:pic>
      <p:sp>
        <p:nvSpPr>
          <p:cNvPr id="5" name="TextBox 4"/>
          <p:cNvSpPr txBox="1"/>
          <p:nvPr/>
        </p:nvSpPr>
        <p:spPr>
          <a:xfrm>
            <a:off x="1847528" y="282714"/>
            <a:ext cx="4248472" cy="553998"/>
          </a:xfrm>
          <a:prstGeom prst="rect">
            <a:avLst/>
          </a:prstGeom>
          <a:noFill/>
        </p:spPr>
        <p:txBody>
          <a:bodyPr wrap="square" rtlCol="0">
            <a:spAutoFit/>
          </a:bodyPr>
          <a:lstStyle/>
          <a:p>
            <a:r>
              <a:rPr lang="en-US" sz="3000" dirty="0">
                <a:solidFill>
                  <a:srgbClr val="007AC2"/>
                </a:solidFill>
                <a:latin typeface="Arial"/>
                <a:cs typeface="Arial"/>
              </a:rPr>
              <a:t>New care models</a:t>
            </a:r>
          </a:p>
        </p:txBody>
      </p:sp>
      <p:pic>
        <p:nvPicPr>
          <p:cNvPr id="6" name="Picture 5" descr="Two women painting at table, blue diamond pattern in background" title="Cov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80000"/>
            <a:ext cx="9144000" cy="5778500"/>
          </a:xfrm>
          <a:prstGeom prst="rect">
            <a:avLst/>
          </a:prstGeom>
        </p:spPr>
      </p:pic>
      <p:sp>
        <p:nvSpPr>
          <p:cNvPr id="7" name="TextBox 6"/>
          <p:cNvSpPr txBox="1"/>
          <p:nvPr/>
        </p:nvSpPr>
        <p:spPr>
          <a:xfrm>
            <a:off x="1703512" y="5974541"/>
            <a:ext cx="8546796" cy="338554"/>
          </a:xfrm>
          <a:prstGeom prst="rect">
            <a:avLst/>
          </a:prstGeom>
          <a:noFill/>
        </p:spPr>
        <p:txBody>
          <a:bodyPr wrap="square" rtlCol="0">
            <a:spAutoFit/>
          </a:bodyPr>
          <a:lstStyle/>
          <a:p>
            <a:r>
              <a:rPr lang="en-GB" sz="2400" b="1" baseline="30000" dirty="0">
                <a:solidFill>
                  <a:schemeClr val="bg1"/>
                </a:solidFill>
                <a:latin typeface="Arial"/>
                <a:cs typeface="Arial"/>
              </a:rPr>
              <a:t>Our values:</a:t>
            </a:r>
            <a:r>
              <a:rPr lang="en-GB" sz="2400" baseline="30000" dirty="0">
                <a:solidFill>
                  <a:schemeClr val="bg1"/>
                </a:solidFill>
                <a:latin typeface="Arial"/>
                <a:cs typeface="Arial"/>
              </a:rPr>
              <a:t> clinical engagement, patient involvement, local ownership, national support</a:t>
            </a:r>
          </a:p>
        </p:txBody>
      </p:sp>
      <p:sp>
        <p:nvSpPr>
          <p:cNvPr id="8" name="TextBox 7"/>
          <p:cNvSpPr txBox="1"/>
          <p:nvPr/>
        </p:nvSpPr>
        <p:spPr>
          <a:xfrm>
            <a:off x="1703512" y="6508638"/>
            <a:ext cx="3563548" cy="338554"/>
          </a:xfrm>
          <a:prstGeom prst="rect">
            <a:avLst/>
          </a:prstGeom>
          <a:noFill/>
        </p:spPr>
        <p:txBody>
          <a:bodyPr wrap="square" rtlCol="0">
            <a:spAutoFit/>
          </a:bodyPr>
          <a:lstStyle/>
          <a:p>
            <a:r>
              <a:rPr lang="en-GB" sz="2400" b="1" baseline="30000" dirty="0" err="1">
                <a:solidFill>
                  <a:srgbClr val="FFFFFF"/>
                </a:solidFill>
                <a:latin typeface="Arial"/>
                <a:cs typeface="Arial"/>
              </a:rPr>
              <a:t>www.england.nhs.uk</a:t>
            </a:r>
            <a:r>
              <a:rPr lang="en-GB" sz="2400" b="1" baseline="30000" dirty="0">
                <a:solidFill>
                  <a:srgbClr val="FFFFFF"/>
                </a:solidFill>
                <a:latin typeface="Arial"/>
                <a:cs typeface="Arial"/>
              </a:rPr>
              <a:t>/vanguards</a:t>
            </a:r>
          </a:p>
        </p:txBody>
      </p:sp>
      <p:sp>
        <p:nvSpPr>
          <p:cNvPr id="9" name="TextBox 8"/>
          <p:cNvSpPr txBox="1"/>
          <p:nvPr/>
        </p:nvSpPr>
        <p:spPr>
          <a:xfrm>
            <a:off x="6935780" y="6519446"/>
            <a:ext cx="3563548" cy="338554"/>
          </a:xfrm>
          <a:prstGeom prst="rect">
            <a:avLst/>
          </a:prstGeom>
          <a:noFill/>
        </p:spPr>
        <p:txBody>
          <a:bodyPr wrap="square" rtlCol="0">
            <a:spAutoFit/>
          </a:bodyPr>
          <a:lstStyle/>
          <a:p>
            <a:pPr algn="r"/>
            <a:r>
              <a:rPr lang="en-GB" sz="2400" b="1" baseline="30000" dirty="0">
                <a:solidFill>
                  <a:srgbClr val="FFFFFF"/>
                </a:solidFill>
                <a:latin typeface="Arial"/>
                <a:cs typeface="Arial"/>
              </a:rPr>
              <a:t>#</a:t>
            </a:r>
            <a:r>
              <a:rPr lang="en-GB" sz="2400" b="1" baseline="30000" dirty="0" err="1">
                <a:solidFill>
                  <a:srgbClr val="FFFFFF"/>
                </a:solidFill>
                <a:latin typeface="Arial"/>
                <a:cs typeface="Arial"/>
              </a:rPr>
              <a:t>futureNHS</a:t>
            </a:r>
            <a:endParaRPr lang="en-GB" sz="2400" b="1" baseline="30000" dirty="0">
              <a:solidFill>
                <a:srgbClr val="FFFFFF"/>
              </a:solidFill>
              <a:latin typeface="Arial"/>
              <a:cs typeface="Arial"/>
            </a:endParaRPr>
          </a:p>
        </p:txBody>
      </p:sp>
      <p:sp>
        <p:nvSpPr>
          <p:cNvPr id="10" name="TextBox 9"/>
          <p:cNvSpPr txBox="1"/>
          <p:nvPr/>
        </p:nvSpPr>
        <p:spPr>
          <a:xfrm>
            <a:off x="1524000" y="3284984"/>
            <a:ext cx="9144000" cy="707886"/>
          </a:xfrm>
          <a:prstGeom prst="rect">
            <a:avLst/>
          </a:prstGeom>
          <a:no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The New Care Models</a:t>
            </a:r>
            <a:endParaRPr lang="en-US" sz="4000" b="1" dirty="0">
              <a:solidFill>
                <a:schemeClr val="bg1"/>
              </a:solidFill>
              <a:latin typeface="Arial"/>
            </a:endParaRPr>
          </a:p>
        </p:txBody>
      </p:sp>
      <p:sp>
        <p:nvSpPr>
          <p:cNvPr id="11" name="TextBox 10"/>
          <p:cNvSpPr txBox="1"/>
          <p:nvPr/>
        </p:nvSpPr>
        <p:spPr>
          <a:xfrm>
            <a:off x="1524000" y="4046984"/>
            <a:ext cx="9144000" cy="477054"/>
          </a:xfrm>
          <a:prstGeom prst="rect">
            <a:avLst/>
          </a:prstGeom>
          <a:noFill/>
        </p:spPr>
        <p:txBody>
          <a:bodyPr wrap="square" rtlCol="0">
            <a:spAutoFit/>
          </a:bodyPr>
          <a:lstStyle/>
          <a:p>
            <a:pPr algn="ctr"/>
            <a:r>
              <a:rPr lang="en-US" sz="2500" dirty="0">
                <a:solidFill>
                  <a:schemeClr val="bg1"/>
                </a:solidFill>
                <a:latin typeface="Arial"/>
              </a:rPr>
              <a:t> </a:t>
            </a:r>
          </a:p>
        </p:txBody>
      </p:sp>
    </p:spTree>
    <p:extLst>
      <p:ext uri="{BB962C8B-B14F-4D97-AF65-F5344CB8AC3E}">
        <p14:creationId xmlns:p14="http://schemas.microsoft.com/office/powerpoint/2010/main" val="708774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EC505D-6FF5-4CB0-AE5C-8C8DA0917F85}" type="slidenum">
              <a:rPr lang="en-GB" smtClean="0"/>
              <a:t>13</a:t>
            </a:fld>
            <a:endParaRPr lang="en-GB"/>
          </a:p>
        </p:txBody>
      </p:sp>
      <p:sp>
        <p:nvSpPr>
          <p:cNvPr id="15" name="Slide Number Placeholder 5"/>
          <p:cNvSpPr txBox="1">
            <a:spLocks/>
          </p:cNvSpPr>
          <p:nvPr/>
        </p:nvSpPr>
        <p:spPr>
          <a:xfrm>
            <a:off x="753714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5FEE853-52E6-43F9-90C6-2431A2778829}" type="slidenum">
              <a:rPr lang="en-US" smtClean="0">
                <a:solidFill>
                  <a:srgbClr val="0072C6"/>
                </a:solidFill>
              </a:rPr>
              <a:pPr defTabSz="457200"/>
              <a:t>13</a:t>
            </a:fld>
            <a:endParaRPr lang="en-US" dirty="0">
              <a:solidFill>
                <a:srgbClr val="0072C6"/>
              </a:solidFill>
            </a:endParaRPr>
          </a:p>
        </p:txBody>
      </p:sp>
      <p:sp>
        <p:nvSpPr>
          <p:cNvPr id="16" name="Rectangle 15"/>
          <p:cNvSpPr/>
          <p:nvPr/>
        </p:nvSpPr>
        <p:spPr>
          <a:xfrm>
            <a:off x="4043771" y="2611358"/>
            <a:ext cx="5976665" cy="1815882"/>
          </a:xfrm>
          <a:prstGeom prst="rect">
            <a:avLst/>
          </a:prstGeom>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Greater focus on care out-of-hospital care and prevention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NHS trusts, GPs, Local Authorities, the voluntary sector and other providers will all work together for the benefit of their population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 long term focus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 focus on supporting vanguard sites to embody nationally replicable models of care</a:t>
            </a:r>
          </a:p>
        </p:txBody>
      </p:sp>
      <p:sp>
        <p:nvSpPr>
          <p:cNvPr id="17" name="TextBox 16"/>
          <p:cNvSpPr txBox="1"/>
          <p:nvPr/>
        </p:nvSpPr>
        <p:spPr>
          <a:xfrm>
            <a:off x="1415480" y="3038511"/>
            <a:ext cx="2628292" cy="972016"/>
          </a:xfrm>
          <a:prstGeom prst="rect">
            <a:avLst/>
          </a:prstGeom>
          <a:noFill/>
        </p:spPr>
        <p:txBody>
          <a:bodyPr wrap="square" tIns="72000" bIns="72000" rtlCol="0" anchor="ctr">
            <a:noAutofit/>
          </a:bodyPr>
          <a:lstStyle/>
          <a:p>
            <a:pPr lvl="0">
              <a:defRPr/>
            </a:pPr>
            <a:r>
              <a:rPr lang="en-GB" b="1" kern="0" dirty="0">
                <a:solidFill>
                  <a:srgbClr val="0070C0"/>
                </a:solidFill>
                <a:latin typeface="Arial" panose="020B0604020202020204" pitchFamily="34" charset="0"/>
                <a:cs typeface="Arial" panose="020B0604020202020204" pitchFamily="34" charset="0"/>
              </a:rPr>
              <a:t>How this is different</a:t>
            </a:r>
          </a:p>
        </p:txBody>
      </p:sp>
      <p:sp>
        <p:nvSpPr>
          <p:cNvPr id="18" name="Rectangle 17"/>
          <p:cNvSpPr/>
          <p:nvPr/>
        </p:nvSpPr>
        <p:spPr>
          <a:xfrm>
            <a:off x="4043771" y="4534088"/>
            <a:ext cx="5976665" cy="1631216"/>
          </a:xfrm>
          <a:prstGeom prst="rect">
            <a:avLst/>
          </a:prstGeom>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programme will bring investment, both locally and in national support</a:t>
            </a:r>
          </a:p>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Dedicated national expertise to work with local systems to unblock barriers</a:t>
            </a:r>
          </a:p>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The programme will aim to play “matchmaker” in bringing together parts of the system</a:t>
            </a:r>
          </a:p>
        </p:txBody>
      </p:sp>
      <p:sp>
        <p:nvSpPr>
          <p:cNvPr id="19" name="TextBox 18"/>
          <p:cNvSpPr txBox="1"/>
          <p:nvPr/>
        </p:nvSpPr>
        <p:spPr>
          <a:xfrm>
            <a:off x="1437807" y="4586689"/>
            <a:ext cx="2605965" cy="972016"/>
          </a:xfrm>
          <a:prstGeom prst="rect">
            <a:avLst/>
          </a:prstGeom>
          <a:noFill/>
        </p:spPr>
        <p:txBody>
          <a:bodyPr wrap="square" tIns="72000" bIns="720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How will it address the 3 “gaps”</a:t>
            </a:r>
          </a:p>
        </p:txBody>
      </p:sp>
      <p:cxnSp>
        <p:nvCxnSpPr>
          <p:cNvPr id="20" name="Straight Connector 19"/>
          <p:cNvCxnSpPr/>
          <p:nvPr/>
        </p:nvCxnSpPr>
        <p:spPr>
          <a:xfrm>
            <a:off x="1415480" y="4471082"/>
            <a:ext cx="8435279"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6"/>
          <p:cNvSpPr txBox="1">
            <a:spLocks/>
          </p:cNvSpPr>
          <p:nvPr/>
        </p:nvSpPr>
        <p:spPr>
          <a:xfrm>
            <a:off x="983941" y="157214"/>
            <a:ext cx="9143999" cy="639489"/>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US" sz="2400" dirty="0">
                <a:solidFill>
                  <a:schemeClr val="accent5"/>
                </a:solidFill>
              </a:rPr>
              <a:t>Structured tests of new ways of working across traditional boundaries</a:t>
            </a:r>
          </a:p>
        </p:txBody>
      </p:sp>
      <p:sp>
        <p:nvSpPr>
          <p:cNvPr id="22" name="Rectangle 21"/>
          <p:cNvSpPr/>
          <p:nvPr/>
        </p:nvSpPr>
        <p:spPr>
          <a:xfrm>
            <a:off x="4043771" y="1008159"/>
            <a:ext cx="5976665" cy="1569660"/>
          </a:xfrm>
          <a:prstGeom prst="rect">
            <a:avLst/>
          </a:prstGeom>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Improve prevention and public health</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Give people greater control over their care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Break down barriers in how care is provided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Build a sustainable NHS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Test the models and develop blueprints for widespread adoption</a:t>
            </a:r>
          </a:p>
        </p:txBody>
      </p:sp>
      <p:cxnSp>
        <p:nvCxnSpPr>
          <p:cNvPr id="23" name="Straight Connector 22"/>
          <p:cNvCxnSpPr/>
          <p:nvPr/>
        </p:nvCxnSpPr>
        <p:spPr>
          <a:xfrm>
            <a:off x="1415480" y="2577819"/>
            <a:ext cx="8435279"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415480" y="1186880"/>
            <a:ext cx="2628292" cy="972016"/>
          </a:xfrm>
          <a:prstGeom prst="rect">
            <a:avLst/>
          </a:prstGeom>
          <a:noFill/>
        </p:spPr>
        <p:txBody>
          <a:bodyPr wrap="square" tIns="72000" bIns="72000" rtlCol="0" anchor="ctr">
            <a:noAutofit/>
          </a:bodyPr>
          <a:lstStyle/>
          <a:p>
            <a:pPr lvl="0">
              <a:defRPr/>
            </a:pPr>
            <a:r>
              <a:rPr lang="en-GB" b="1" kern="0" dirty="0">
                <a:solidFill>
                  <a:srgbClr val="0070C0"/>
                </a:solidFill>
                <a:latin typeface="Arial" panose="020B0604020202020204" pitchFamily="34" charset="0"/>
                <a:cs typeface="Arial" panose="020B0604020202020204" pitchFamily="34" charset="0"/>
              </a:rPr>
              <a:t>The aim of new care models</a:t>
            </a:r>
          </a:p>
        </p:txBody>
      </p:sp>
    </p:spTree>
    <p:extLst>
      <p:ext uri="{BB962C8B-B14F-4D97-AF65-F5344CB8AC3E}">
        <p14:creationId xmlns:p14="http://schemas.microsoft.com/office/powerpoint/2010/main" val="1225506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Initiatives</a:t>
            </a:r>
          </a:p>
        </p:txBody>
      </p:sp>
      <p:sp>
        <p:nvSpPr>
          <p:cNvPr id="3" name="Text Placeholder 2"/>
          <p:cNvSpPr>
            <a:spLocks noGrp="1"/>
          </p:cNvSpPr>
          <p:nvPr>
            <p:ph type="body" sz="quarter" idx="11"/>
          </p:nvPr>
        </p:nvSpPr>
        <p:spPr/>
        <p:txBody>
          <a:bodyPr/>
          <a:lstStyle/>
          <a:p>
            <a:pPr>
              <a:spcBef>
                <a:spcPts val="600"/>
              </a:spcBef>
              <a:spcAft>
                <a:spcPts val="600"/>
              </a:spcAft>
            </a:pPr>
            <a:r>
              <a:rPr lang="en-GB" sz="2400" dirty="0"/>
              <a:t>Prime Minister’s Challenge Fund</a:t>
            </a:r>
          </a:p>
          <a:p>
            <a:pPr>
              <a:spcBef>
                <a:spcPts val="600"/>
              </a:spcBef>
              <a:spcAft>
                <a:spcPts val="600"/>
              </a:spcAft>
            </a:pPr>
            <a:r>
              <a:rPr lang="en-GB" sz="2400" dirty="0"/>
              <a:t>Integrated Care Pioneers</a:t>
            </a:r>
          </a:p>
          <a:p>
            <a:pPr>
              <a:spcBef>
                <a:spcPts val="600"/>
              </a:spcBef>
              <a:spcAft>
                <a:spcPts val="600"/>
              </a:spcAft>
            </a:pPr>
            <a:r>
              <a:rPr lang="en-GB" sz="2400" dirty="0"/>
              <a:t>Vanguards</a:t>
            </a:r>
          </a:p>
          <a:p>
            <a:pPr>
              <a:spcBef>
                <a:spcPts val="600"/>
              </a:spcBef>
              <a:spcAft>
                <a:spcPts val="600"/>
              </a:spcAft>
            </a:pPr>
            <a:r>
              <a:rPr lang="en-GB" sz="2400" dirty="0"/>
              <a:t>Devolution pilots - ACOs </a:t>
            </a:r>
            <a:r>
              <a:rPr lang="en-GB" sz="2400" dirty="0" err="1"/>
              <a:t>etc</a:t>
            </a:r>
            <a:endParaRPr lang="en-GB" sz="2400" dirty="0"/>
          </a:p>
          <a:p>
            <a:pPr>
              <a:spcBef>
                <a:spcPts val="600"/>
              </a:spcBef>
              <a:spcAft>
                <a:spcPts val="600"/>
              </a:spcAft>
            </a:pPr>
            <a:endParaRPr lang="en-GB" dirty="0"/>
          </a:p>
          <a:p>
            <a:pPr>
              <a:spcBef>
                <a:spcPts val="600"/>
              </a:spcBef>
              <a:spcAft>
                <a:spcPts val="600"/>
              </a:spcAft>
            </a:pPr>
            <a:r>
              <a:rPr lang="en-GB" sz="2400" b="1" dirty="0"/>
              <a:t>Sustainability &amp; Transformation Plans</a:t>
            </a:r>
          </a:p>
          <a:p>
            <a:pPr>
              <a:spcBef>
                <a:spcPts val="600"/>
              </a:spcBef>
              <a:spcAft>
                <a:spcPts val="600"/>
              </a:spcAft>
            </a:pPr>
            <a:r>
              <a:rPr lang="en-GB" sz="2400" dirty="0"/>
              <a:t>Place based care</a:t>
            </a:r>
          </a:p>
          <a:p>
            <a:pPr>
              <a:spcBef>
                <a:spcPts val="600"/>
              </a:spcBef>
              <a:spcAft>
                <a:spcPts val="600"/>
              </a:spcAft>
            </a:pPr>
            <a:endParaRPr lang="en-GB" sz="2400" b="1" dirty="0"/>
          </a:p>
          <a:p>
            <a:pPr>
              <a:spcBef>
                <a:spcPts val="600"/>
              </a:spcBef>
              <a:spcAft>
                <a:spcPts val="600"/>
              </a:spcAft>
            </a:pPr>
            <a:endParaRPr lang="en-GB" dirty="0"/>
          </a:p>
          <a:p>
            <a:pPr>
              <a:spcBef>
                <a:spcPts val="600"/>
              </a:spcBef>
              <a:spcAft>
                <a:spcPts val="600"/>
              </a:spcAft>
            </a:pPr>
            <a:endParaRPr lang="en-GB" dirty="0"/>
          </a:p>
        </p:txBody>
      </p:sp>
    </p:spTree>
    <p:extLst>
      <p:ext uri="{BB962C8B-B14F-4D97-AF65-F5344CB8AC3E}">
        <p14:creationId xmlns:p14="http://schemas.microsoft.com/office/powerpoint/2010/main" val="211998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Prime Minister’s Challenge Fund</a:t>
            </a:r>
          </a:p>
        </p:txBody>
      </p:sp>
      <p:sp>
        <p:nvSpPr>
          <p:cNvPr id="3" name="Text Placeholder 2"/>
          <p:cNvSpPr>
            <a:spLocks noGrp="1"/>
          </p:cNvSpPr>
          <p:nvPr>
            <p:ph type="body" sz="quarter" idx="11"/>
          </p:nvPr>
        </p:nvSpPr>
        <p:spPr/>
        <p:txBody>
          <a:bodyPr/>
          <a:lstStyle/>
          <a:p>
            <a:r>
              <a:rPr lang="en-GB" sz="2400" dirty="0"/>
              <a:t>Extended access to General Practice</a:t>
            </a:r>
          </a:p>
          <a:p>
            <a:endParaRPr lang="en-GB" sz="2400" dirty="0"/>
          </a:p>
          <a:p>
            <a:r>
              <a:rPr lang="en-GB" sz="2400" dirty="0"/>
              <a:t>Longer Opening Hours</a:t>
            </a:r>
          </a:p>
          <a:p>
            <a:endParaRPr lang="en-GB" sz="2400" dirty="0"/>
          </a:p>
          <a:p>
            <a:r>
              <a:rPr lang="en-GB" sz="2400" dirty="0"/>
              <a:t>Co-operatives of groups of practices</a:t>
            </a:r>
          </a:p>
          <a:p>
            <a:endParaRPr lang="en-GB" sz="2400" dirty="0"/>
          </a:p>
          <a:p>
            <a:r>
              <a:rPr lang="en-GB" sz="2400" dirty="0"/>
              <a:t>Use of telemedicine consultations </a:t>
            </a:r>
          </a:p>
          <a:p>
            <a:endParaRPr lang="en-GB" sz="2400" dirty="0"/>
          </a:p>
          <a:p>
            <a:r>
              <a:rPr lang="en-GB" sz="2400" dirty="0"/>
              <a:t>Electronic appointment booking</a:t>
            </a:r>
          </a:p>
          <a:p>
            <a:endParaRPr lang="en-GB" sz="2400" dirty="0"/>
          </a:p>
          <a:p>
            <a:r>
              <a:rPr lang="en-GB" sz="2400" b="1" dirty="0"/>
              <a:t>Conclusion: some enthusiasm from the public, reduction in minor ailment attendance at hospital, no impact on serious illness and injury attendance or admission to hospital</a:t>
            </a:r>
          </a:p>
        </p:txBody>
      </p:sp>
    </p:spTree>
    <p:extLst>
      <p:ext uri="{BB962C8B-B14F-4D97-AF65-F5344CB8AC3E}">
        <p14:creationId xmlns:p14="http://schemas.microsoft.com/office/powerpoint/2010/main" val="1702608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5501" y="180975"/>
            <a:ext cx="790575" cy="495300"/>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rtlCol="0" anchor="ctr"/>
          <a:lstStyle/>
          <a:p>
            <a:pPr algn="ctr"/>
            <a:endParaRPr lang="en-GB" b="1" dirty="0">
              <a:solidFill>
                <a:prstClr val="white"/>
              </a:solidFill>
            </a:endParaRPr>
          </a:p>
        </p:txBody>
      </p:sp>
      <p:grpSp>
        <p:nvGrpSpPr>
          <p:cNvPr id="5" name="Group 4"/>
          <p:cNvGrpSpPr/>
          <p:nvPr/>
        </p:nvGrpSpPr>
        <p:grpSpPr>
          <a:xfrm>
            <a:off x="1524000" y="5974545"/>
            <a:ext cx="9144000" cy="956390"/>
            <a:chOff x="0" y="5764514"/>
            <a:chExt cx="9144000" cy="1168610"/>
          </a:xfrm>
        </p:grpSpPr>
        <p:pic>
          <p:nvPicPr>
            <p:cNvPr id="6" name="Picture 5" descr="bluestrip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4514"/>
              <a:ext cx="9144000" cy="1079495"/>
            </a:xfrm>
            <a:prstGeom prst="rect">
              <a:avLst/>
            </a:prstGeom>
          </p:spPr>
        </p:pic>
        <p:sp>
          <p:nvSpPr>
            <p:cNvPr id="7" name="TextBox 6"/>
            <p:cNvSpPr txBox="1"/>
            <p:nvPr/>
          </p:nvSpPr>
          <p:spPr>
            <a:xfrm>
              <a:off x="179512" y="5974541"/>
              <a:ext cx="8546796" cy="413678"/>
            </a:xfrm>
            <a:prstGeom prst="rect">
              <a:avLst/>
            </a:prstGeom>
            <a:noFill/>
          </p:spPr>
          <p:txBody>
            <a:bodyPr wrap="square" rtlCol="0">
              <a:spAutoFit/>
            </a:bodyPr>
            <a:lstStyle/>
            <a:p>
              <a:r>
                <a:rPr lang="en-GB" sz="2400" b="1" baseline="30000" dirty="0">
                  <a:solidFill>
                    <a:prstClr val="white"/>
                  </a:solidFill>
                  <a:cs typeface="Arial"/>
                </a:rPr>
                <a:t>Our values:</a:t>
              </a:r>
              <a:r>
                <a:rPr lang="en-GB" sz="2400" baseline="30000" dirty="0">
                  <a:solidFill>
                    <a:prstClr val="white"/>
                  </a:solidFill>
                  <a:cs typeface="Arial"/>
                </a:rPr>
                <a:t> clinical engagement, patient involvement, local ownership, national support</a:t>
              </a:r>
            </a:p>
          </p:txBody>
        </p:sp>
        <p:sp>
          <p:nvSpPr>
            <p:cNvPr id="8" name="TextBox 7"/>
            <p:cNvSpPr txBox="1"/>
            <p:nvPr/>
          </p:nvSpPr>
          <p:spPr>
            <a:xfrm>
              <a:off x="179512" y="6508638"/>
              <a:ext cx="3563548" cy="413678"/>
            </a:xfrm>
            <a:prstGeom prst="rect">
              <a:avLst/>
            </a:prstGeom>
            <a:noFill/>
          </p:spPr>
          <p:txBody>
            <a:bodyPr wrap="square" rtlCol="0">
              <a:spAutoFit/>
            </a:bodyPr>
            <a:lstStyle/>
            <a:p>
              <a:r>
                <a:rPr lang="en-GB" sz="2400" b="1" baseline="30000" dirty="0" err="1">
                  <a:solidFill>
                    <a:srgbClr val="FFFFFF"/>
                  </a:solidFill>
                  <a:cs typeface="Arial"/>
                </a:rPr>
                <a:t>www.england.nhs.uk</a:t>
              </a:r>
              <a:r>
                <a:rPr lang="en-GB" sz="2400" b="1" baseline="30000" dirty="0">
                  <a:solidFill>
                    <a:srgbClr val="FFFFFF"/>
                  </a:solidFill>
                  <a:cs typeface="Arial"/>
                </a:rPr>
                <a:t>/vanguards</a:t>
              </a:r>
            </a:p>
          </p:txBody>
        </p:sp>
        <p:sp>
          <p:nvSpPr>
            <p:cNvPr id="9" name="TextBox 8"/>
            <p:cNvSpPr txBox="1"/>
            <p:nvPr/>
          </p:nvSpPr>
          <p:spPr>
            <a:xfrm>
              <a:off x="5411780" y="6519446"/>
              <a:ext cx="3563548" cy="413678"/>
            </a:xfrm>
            <a:prstGeom prst="rect">
              <a:avLst/>
            </a:prstGeom>
            <a:noFill/>
          </p:spPr>
          <p:txBody>
            <a:bodyPr wrap="square" rtlCol="0">
              <a:spAutoFit/>
            </a:bodyPr>
            <a:lstStyle/>
            <a:p>
              <a:pPr algn="r"/>
              <a:r>
                <a:rPr lang="en-GB" sz="2400" b="1" baseline="30000" dirty="0">
                  <a:solidFill>
                    <a:srgbClr val="FFFFFF"/>
                  </a:solidFill>
                  <a:cs typeface="Arial"/>
                </a:rPr>
                <a:t>#</a:t>
              </a:r>
              <a:r>
                <a:rPr lang="en-GB" sz="2400" b="1" baseline="30000" dirty="0" err="1">
                  <a:solidFill>
                    <a:srgbClr val="FFFFFF"/>
                  </a:solidFill>
                  <a:cs typeface="Arial"/>
                </a:rPr>
                <a:t>futureNHS</a:t>
              </a:r>
              <a:endParaRPr lang="en-GB" sz="2400" b="1" baseline="30000" dirty="0">
                <a:solidFill>
                  <a:srgbClr val="FFFFFF"/>
                </a:solidFill>
                <a:cs typeface="Arial"/>
              </a:endParaRPr>
            </a:p>
          </p:txBody>
        </p:sp>
      </p:grpSp>
      <p:sp>
        <p:nvSpPr>
          <p:cNvPr id="10" name="Slide Number Placeholder 3"/>
          <p:cNvSpPr txBox="1">
            <a:spLocks/>
          </p:cNvSpPr>
          <p:nvPr/>
        </p:nvSpPr>
        <p:spPr>
          <a:xfrm>
            <a:off x="8541658" y="6491518"/>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31E3F6C-F1F8-764A-8446-C136ECF7793E}" type="slidenum">
              <a:rPr lang="en-US" sz="1000">
                <a:solidFill>
                  <a:prstClr val="white"/>
                </a:solidFill>
              </a:rPr>
              <a:pPr algn="r"/>
              <a:t>16</a:t>
            </a:fld>
            <a:endParaRPr lang="en-US" sz="1000" dirty="0">
              <a:solidFill>
                <a:prstClr val="white"/>
              </a:solidFill>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66086" y="4103682"/>
            <a:ext cx="2578218" cy="186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6"/>
          <p:cNvSpPr txBox="1">
            <a:spLocks/>
          </p:cNvSpPr>
          <p:nvPr/>
        </p:nvSpPr>
        <p:spPr>
          <a:xfrm>
            <a:off x="1524270" y="-27384"/>
            <a:ext cx="9144000" cy="667725"/>
          </a:xfrm>
          <a:prstGeom prst="rect">
            <a:avLst/>
          </a:prstGeom>
          <a:solidFill>
            <a:schemeClr val="accent3">
              <a:lumMod val="75000"/>
            </a:schemeClr>
          </a:solidFill>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2400" dirty="0">
                <a:solidFill>
                  <a:schemeClr val="bg1"/>
                </a:solidFill>
              </a:rPr>
              <a:t>Integrated care pioneers </a:t>
            </a:r>
          </a:p>
        </p:txBody>
      </p:sp>
      <p:sp>
        <p:nvSpPr>
          <p:cNvPr id="13" name="Rectangle 12"/>
          <p:cNvSpPr/>
          <p:nvPr/>
        </p:nvSpPr>
        <p:spPr>
          <a:xfrm>
            <a:off x="1534634" y="662456"/>
            <a:ext cx="8964695" cy="954107"/>
          </a:xfrm>
          <a:prstGeom prst="rect">
            <a:avLst/>
          </a:prstGeom>
        </p:spPr>
        <p:txBody>
          <a:bodyPr wrap="square">
            <a:spAutoFit/>
          </a:bodyPr>
          <a:lstStyle/>
          <a:p>
            <a:r>
              <a:rPr lang="en-GB" sz="1400" dirty="0">
                <a:solidFill>
                  <a:srgbClr val="0070C0"/>
                </a:solidFill>
                <a:latin typeface="Arial" panose="020B0604020202020204" pitchFamily="34" charset="0"/>
                <a:cs typeface="Arial" panose="020B0604020202020204" pitchFamily="34" charset="0"/>
              </a:rPr>
              <a:t>The </a:t>
            </a:r>
            <a:r>
              <a:rPr lang="en-GB" sz="1400" b="1" dirty="0">
                <a:solidFill>
                  <a:srgbClr val="0070C0"/>
                </a:solidFill>
                <a:latin typeface="Arial" panose="020B0604020202020204" pitchFamily="34" charset="0"/>
                <a:cs typeface="Arial" panose="020B0604020202020204" pitchFamily="34" charset="0"/>
              </a:rPr>
              <a:t>25 integrated care pioneers </a:t>
            </a:r>
            <a:r>
              <a:rPr lang="en-GB" sz="1400" dirty="0">
                <a:solidFill>
                  <a:srgbClr val="0070C0"/>
                </a:solidFill>
                <a:latin typeface="Arial" panose="020B0604020202020204" pitchFamily="34" charset="0"/>
                <a:cs typeface="Arial" panose="020B0604020202020204" pitchFamily="34" charset="0"/>
              </a:rPr>
              <a:t>are developing and testing new and different ways of joining up health and social care services across England. Communities and local services are </a:t>
            </a:r>
            <a:r>
              <a:rPr lang="en-GB" sz="1400" b="1" dirty="0">
                <a:solidFill>
                  <a:srgbClr val="0070C0"/>
                </a:solidFill>
                <a:latin typeface="Arial" panose="020B0604020202020204" pitchFamily="34" charset="0"/>
                <a:cs typeface="Arial" panose="020B0604020202020204" pitchFamily="34" charset="0"/>
              </a:rPr>
              <a:t>working together </a:t>
            </a:r>
            <a:r>
              <a:rPr lang="en-GB" sz="1400" dirty="0">
                <a:solidFill>
                  <a:srgbClr val="0070C0"/>
                </a:solidFill>
                <a:latin typeface="Arial" panose="020B0604020202020204" pitchFamily="34" charset="0"/>
                <a:cs typeface="Arial" panose="020B0604020202020204" pitchFamily="34" charset="0"/>
              </a:rPr>
              <a:t>at all stages of the planning cycle, from </a:t>
            </a:r>
            <a:r>
              <a:rPr lang="en-GB" sz="1400" b="1" dirty="0">
                <a:solidFill>
                  <a:srgbClr val="0070C0"/>
                </a:solidFill>
                <a:latin typeface="Arial" panose="020B0604020202020204" pitchFamily="34" charset="0"/>
                <a:cs typeface="Arial" panose="020B0604020202020204" pitchFamily="34" charset="0"/>
              </a:rPr>
              <a:t>identifying needs </a:t>
            </a:r>
            <a:r>
              <a:rPr lang="en-GB" sz="1400" dirty="0">
                <a:solidFill>
                  <a:srgbClr val="0070C0"/>
                </a:solidFill>
                <a:latin typeface="Arial" panose="020B0604020202020204" pitchFamily="34" charset="0"/>
                <a:cs typeface="Arial" panose="020B0604020202020204" pitchFamily="34" charset="0"/>
              </a:rPr>
              <a:t>and procurement of services through to </a:t>
            </a:r>
            <a:r>
              <a:rPr lang="en-GB" sz="1400" b="1" dirty="0">
                <a:solidFill>
                  <a:srgbClr val="0070C0"/>
                </a:solidFill>
                <a:latin typeface="Arial" panose="020B0604020202020204" pitchFamily="34" charset="0"/>
                <a:cs typeface="Arial" panose="020B0604020202020204" pitchFamily="34" charset="0"/>
              </a:rPr>
              <a:t>implementation</a:t>
            </a:r>
            <a:r>
              <a:rPr lang="en-GB" sz="1400" dirty="0">
                <a:solidFill>
                  <a:srgbClr val="0070C0"/>
                </a:solidFill>
                <a:latin typeface="Arial" panose="020B0604020202020204" pitchFamily="34" charset="0"/>
                <a:cs typeface="Arial" panose="020B0604020202020204" pitchFamily="34" charset="0"/>
              </a:rPr>
              <a:t> and </a:t>
            </a:r>
            <a:r>
              <a:rPr lang="en-GB" sz="1400" b="1" dirty="0">
                <a:solidFill>
                  <a:srgbClr val="0070C0"/>
                </a:solidFill>
                <a:latin typeface="Arial" panose="020B0604020202020204" pitchFamily="34" charset="0"/>
                <a:cs typeface="Arial" panose="020B0604020202020204" pitchFamily="34" charset="0"/>
              </a:rPr>
              <a:t>evaluation</a:t>
            </a:r>
            <a:endParaRPr lang="en-GB" sz="1400"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1565588" y="1696298"/>
            <a:ext cx="9109671" cy="2031325"/>
          </a:xfrm>
          <a:prstGeom prst="rect">
            <a:avLst/>
          </a:prstGeom>
        </p:spPr>
        <p:txBody>
          <a:bodyPr wrap="square">
            <a:spAutoFit/>
          </a:bodyPr>
          <a:lstStyle/>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Islington’s </a:t>
            </a:r>
            <a:r>
              <a:rPr lang="en-GB" sz="1400" dirty="0">
                <a:latin typeface="Arial" panose="020B0604020202020204" pitchFamily="34" charset="0"/>
                <a:cs typeface="Arial" panose="020B0604020202020204" pitchFamily="34" charset="0"/>
              </a:rPr>
              <a:t>Integrated Digital Care Record (IDCR) is a key part of their integration programme, which allows the sharing of data across the full range of care services. The system provides a holistic view of patient and service user data from multiple care providers. Records access is a major barrier for professionals and the IDCR will be a key enabler for more joined-up care and a better experience for patients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Cornwall’s</a:t>
            </a:r>
            <a:r>
              <a:rPr lang="en-GB" sz="1400" dirty="0">
                <a:latin typeface="Arial" panose="020B0604020202020204" pitchFamily="34" charset="0"/>
                <a:cs typeface="Arial" panose="020B0604020202020204" pitchFamily="34" charset="0"/>
              </a:rPr>
              <a:t> living well programme is aiming to move people away from unscheduled health management to more structured, planned use of services over the long term. The approach identifies people’s priorities through a guided conversation with a voluntary worker, which leads to small confidence building steps and social activity that ultimately have a  positive effect on the person’s health, independence and wellbeing</a:t>
            </a:r>
          </a:p>
        </p:txBody>
      </p:sp>
      <p:sp>
        <p:nvSpPr>
          <p:cNvPr id="12" name="Rectangle 11"/>
          <p:cNvSpPr/>
          <p:nvPr/>
        </p:nvSpPr>
        <p:spPr>
          <a:xfrm>
            <a:off x="1565588" y="3889161"/>
            <a:ext cx="6423007" cy="1815882"/>
          </a:xfrm>
          <a:prstGeom prst="rect">
            <a:avLst/>
          </a:prstGeom>
        </p:spPr>
        <p:txBody>
          <a:bodyPr wrap="square">
            <a:spAutoFit/>
          </a:bodyPr>
          <a:lstStyle/>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Vale of York’s </a:t>
            </a:r>
            <a:r>
              <a:rPr lang="en-GB" sz="1400" dirty="0">
                <a:latin typeface="Arial" panose="020B0604020202020204" pitchFamily="34" charset="0"/>
                <a:cs typeface="Arial" panose="020B0604020202020204" pitchFamily="34" charset="0"/>
              </a:rPr>
              <a:t>integration pilots are helping individuals stay out of acute care settings – either remaining at home or returning there as soon as possible. The three pilots each have local care hubs which consist of integrated teams made up of doctors, nurses, social workers, occupational and physiotherapists, generic and specialist reablement support workers, among others. Each team meets face to face on a regular basis to share, discuss and plan care for patients and service users – each of whom has a single, named point of contact for all their care needs</a:t>
            </a:r>
            <a:endParaRPr lang="en-GB" sz="1400" dirty="0"/>
          </a:p>
        </p:txBody>
      </p:sp>
    </p:spTree>
    <p:extLst>
      <p:ext uri="{BB962C8B-B14F-4D97-AF65-F5344CB8AC3E}">
        <p14:creationId xmlns:p14="http://schemas.microsoft.com/office/powerpoint/2010/main" val="4038882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835530" y="168988"/>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US" sz="2400" dirty="0">
                <a:solidFill>
                  <a:srgbClr val="7030A0"/>
                </a:solidFill>
                <a:latin typeface="Calibri" panose="020F0502020204030204" pitchFamily="34" charset="0"/>
              </a:rPr>
              <a:t>New Models of Care: Vanguard Sites </a:t>
            </a:r>
          </a:p>
        </p:txBody>
      </p:sp>
      <p:grpSp>
        <p:nvGrpSpPr>
          <p:cNvPr id="52" name="Group 51"/>
          <p:cNvGrpSpPr/>
          <p:nvPr/>
        </p:nvGrpSpPr>
        <p:grpSpPr>
          <a:xfrm>
            <a:off x="3088207" y="1055728"/>
            <a:ext cx="2846511" cy="1821891"/>
            <a:chOff x="459409" y="982233"/>
            <a:chExt cx="2329868" cy="1401579"/>
          </a:xfrm>
        </p:grpSpPr>
        <p:sp>
          <p:nvSpPr>
            <p:cNvPr id="53" name="Rounded Rectangle 52"/>
            <p:cNvSpPr/>
            <p:nvPr/>
          </p:nvSpPr>
          <p:spPr>
            <a:xfrm>
              <a:off x="485022" y="1112768"/>
              <a:ext cx="2304255" cy="1271044"/>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4" name="Rounded Rectangle 6"/>
            <p:cNvSpPr/>
            <p:nvPr/>
          </p:nvSpPr>
          <p:spPr>
            <a:xfrm>
              <a:off x="459409" y="982233"/>
              <a:ext cx="2307105" cy="132719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GB" b="1" dirty="0">
                  <a:solidFill>
                    <a:prstClr val="white"/>
                  </a:solidFill>
                  <a:latin typeface="Corbel" panose="020B0503020204020204" pitchFamily="34" charset="0"/>
                </a:rPr>
                <a:t>Multispecialty</a:t>
              </a:r>
              <a:br>
                <a:rPr lang="en-GB" b="1" dirty="0">
                  <a:solidFill>
                    <a:prstClr val="white"/>
                  </a:solidFill>
                  <a:latin typeface="Corbel" panose="020B0503020204020204" pitchFamily="34" charset="0"/>
                </a:rPr>
              </a:br>
              <a:r>
                <a:rPr lang="en-GB" b="1" dirty="0">
                  <a:solidFill>
                    <a:prstClr val="white"/>
                  </a:solidFill>
                  <a:latin typeface="Corbel" panose="020B0503020204020204" pitchFamily="34" charset="0"/>
                </a:rPr>
                <a:t> Community Providers </a:t>
              </a:r>
            </a:p>
            <a:p>
              <a:pPr algn="ctr" defTabSz="1111250">
                <a:lnSpc>
                  <a:spcPct val="90000"/>
                </a:lnSpc>
                <a:spcBef>
                  <a:spcPct val="0"/>
                </a:spcBef>
                <a:spcAft>
                  <a:spcPct val="35000"/>
                </a:spcAft>
              </a:pPr>
              <a:r>
                <a:rPr lang="en-GB" sz="1600" b="1" i="1" dirty="0">
                  <a:solidFill>
                    <a:prstClr val="white"/>
                  </a:solidFill>
                  <a:latin typeface="Corbel" panose="020B0503020204020204" pitchFamily="34" charset="0"/>
                </a:rPr>
                <a:t>- moving specialist care out of hospitals into the community</a:t>
              </a:r>
            </a:p>
          </p:txBody>
        </p:sp>
      </p:grpSp>
      <p:sp>
        <p:nvSpPr>
          <p:cNvPr id="55" name="Rounded Rectangle 54"/>
          <p:cNvSpPr/>
          <p:nvPr/>
        </p:nvSpPr>
        <p:spPr>
          <a:xfrm>
            <a:off x="6312024" y="1272734"/>
            <a:ext cx="2884170" cy="1652211"/>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GB" b="1" dirty="0">
                <a:solidFill>
                  <a:prstClr val="white"/>
                </a:solidFill>
                <a:latin typeface="Corbel" panose="020B0503020204020204" pitchFamily="34" charset="0"/>
              </a:rPr>
              <a:t>Integrated primary and acute care systems</a:t>
            </a:r>
          </a:p>
          <a:p>
            <a:pPr algn="ctr"/>
            <a:r>
              <a:rPr lang="en-GB" b="1" i="1" dirty="0">
                <a:solidFill>
                  <a:prstClr val="white"/>
                </a:solidFill>
                <a:latin typeface="Corbel" panose="020B0503020204020204" pitchFamily="34" charset="0"/>
              </a:rPr>
              <a:t> - </a:t>
            </a:r>
            <a:r>
              <a:rPr lang="en-GB" sz="1600" b="1" i="1" dirty="0">
                <a:solidFill>
                  <a:prstClr val="white"/>
                </a:solidFill>
                <a:latin typeface="Corbel" panose="020B0503020204020204" pitchFamily="34" charset="0"/>
              </a:rPr>
              <a:t>joining up GP, hospital, community and mental health services</a:t>
            </a:r>
            <a:endParaRPr lang="en-GB" sz="1600" i="1" dirty="0">
              <a:solidFill>
                <a:prstClr val="white"/>
              </a:solidFill>
              <a:latin typeface="Corbel" panose="020B0503020204020204" pitchFamily="34" charset="0"/>
            </a:endParaRPr>
          </a:p>
        </p:txBody>
      </p:sp>
      <p:grpSp>
        <p:nvGrpSpPr>
          <p:cNvPr id="56" name="Group 55"/>
          <p:cNvGrpSpPr/>
          <p:nvPr/>
        </p:nvGrpSpPr>
        <p:grpSpPr>
          <a:xfrm>
            <a:off x="4655840" y="3398656"/>
            <a:ext cx="2818700" cy="1830545"/>
            <a:chOff x="411653" y="1018605"/>
            <a:chExt cx="2307105" cy="1408236"/>
          </a:xfrm>
        </p:grpSpPr>
        <p:sp>
          <p:nvSpPr>
            <p:cNvPr id="57" name="Rounded Rectangle 56"/>
            <p:cNvSpPr/>
            <p:nvPr/>
          </p:nvSpPr>
          <p:spPr>
            <a:xfrm>
              <a:off x="414503" y="1065137"/>
              <a:ext cx="2304255" cy="1307242"/>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8" name="Rounded Rectangle 6"/>
            <p:cNvSpPr/>
            <p:nvPr/>
          </p:nvSpPr>
          <p:spPr>
            <a:xfrm>
              <a:off x="411653" y="1018605"/>
              <a:ext cx="2307105" cy="140823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GB" b="1" dirty="0">
                  <a:solidFill>
                    <a:prstClr val="white"/>
                  </a:solidFill>
                  <a:latin typeface="Corbel" panose="020B0503020204020204" pitchFamily="34" charset="0"/>
                </a:rPr>
                <a:t>Acute care</a:t>
              </a:r>
              <a:br>
                <a:rPr lang="en-GB" b="1" dirty="0">
                  <a:solidFill>
                    <a:prstClr val="white"/>
                  </a:solidFill>
                  <a:latin typeface="Corbel" panose="020B0503020204020204" pitchFamily="34" charset="0"/>
                </a:rPr>
              </a:br>
              <a:r>
                <a:rPr lang="en-GB" b="1" dirty="0">
                  <a:solidFill>
                    <a:prstClr val="white"/>
                  </a:solidFill>
                  <a:latin typeface="Corbel" panose="020B0503020204020204" pitchFamily="34" charset="0"/>
                </a:rPr>
                <a:t>collaboration </a:t>
              </a:r>
            </a:p>
            <a:p>
              <a:pPr algn="ctr" defTabSz="1111250">
                <a:lnSpc>
                  <a:spcPct val="90000"/>
                </a:lnSpc>
                <a:spcBef>
                  <a:spcPct val="0"/>
                </a:spcBef>
                <a:spcAft>
                  <a:spcPct val="35000"/>
                </a:spcAft>
              </a:pPr>
              <a:r>
                <a:rPr lang="en-GB" sz="1600" b="1" i="1" dirty="0">
                  <a:solidFill>
                    <a:prstClr val="white"/>
                  </a:solidFill>
                  <a:latin typeface="Corbel" panose="020B0503020204020204" pitchFamily="34" charset="0"/>
                </a:rPr>
                <a:t>- local hospitals working together to enhance clinical and financial viability</a:t>
              </a:r>
            </a:p>
          </p:txBody>
        </p:sp>
      </p:grpSp>
      <p:grpSp>
        <p:nvGrpSpPr>
          <p:cNvPr id="59" name="Group 58"/>
          <p:cNvGrpSpPr/>
          <p:nvPr/>
        </p:nvGrpSpPr>
        <p:grpSpPr>
          <a:xfrm>
            <a:off x="1774563" y="3474341"/>
            <a:ext cx="3016081" cy="1692065"/>
            <a:chOff x="275812" y="1232990"/>
            <a:chExt cx="2468661" cy="1301704"/>
          </a:xfrm>
        </p:grpSpPr>
        <p:sp>
          <p:nvSpPr>
            <p:cNvPr id="60" name="Rounded Rectangle 59"/>
            <p:cNvSpPr/>
            <p:nvPr/>
          </p:nvSpPr>
          <p:spPr>
            <a:xfrm>
              <a:off x="275812" y="1232990"/>
              <a:ext cx="2304255" cy="1301704"/>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1" name="Rounded Rectangle 6"/>
            <p:cNvSpPr/>
            <p:nvPr/>
          </p:nvSpPr>
          <p:spPr>
            <a:xfrm>
              <a:off x="275813" y="1287705"/>
              <a:ext cx="2468660" cy="11845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GB" b="1" dirty="0">
                  <a:solidFill>
                    <a:prstClr val="white"/>
                  </a:solidFill>
                  <a:latin typeface="Corbel" panose="020B0503020204020204" pitchFamily="34" charset="0"/>
                </a:rPr>
                <a:t>Enhanced health in care homes </a:t>
              </a:r>
            </a:p>
            <a:p>
              <a:pPr algn="ctr" defTabSz="1111250">
                <a:lnSpc>
                  <a:spcPct val="90000"/>
                </a:lnSpc>
                <a:spcBef>
                  <a:spcPct val="0"/>
                </a:spcBef>
                <a:spcAft>
                  <a:spcPct val="35000"/>
                </a:spcAft>
              </a:pPr>
              <a:r>
                <a:rPr lang="en-GB" b="1" dirty="0">
                  <a:solidFill>
                    <a:prstClr val="white"/>
                  </a:solidFill>
                  <a:latin typeface="Corbel" panose="020B0503020204020204" pitchFamily="34" charset="0"/>
                </a:rPr>
                <a:t> </a:t>
              </a:r>
              <a:r>
                <a:rPr lang="en-GB" b="1" i="1" dirty="0">
                  <a:solidFill>
                    <a:prstClr val="white"/>
                  </a:solidFill>
                  <a:latin typeface="Corbel" panose="020B0503020204020204" pitchFamily="34" charset="0"/>
                </a:rPr>
                <a:t>- </a:t>
              </a:r>
              <a:r>
                <a:rPr lang="en-GB" sz="1600" b="1" i="1" dirty="0">
                  <a:solidFill>
                    <a:prstClr val="white"/>
                  </a:solidFill>
                  <a:latin typeface="Corbel" panose="020B0503020204020204" pitchFamily="34" charset="0"/>
                </a:rPr>
                <a:t>offering older people better, joined up health, care and rehabilitation services</a:t>
              </a:r>
            </a:p>
          </p:txBody>
        </p:sp>
      </p:grpSp>
      <p:grpSp>
        <p:nvGrpSpPr>
          <p:cNvPr id="62" name="Group 61"/>
          <p:cNvGrpSpPr/>
          <p:nvPr/>
        </p:nvGrpSpPr>
        <p:grpSpPr>
          <a:xfrm>
            <a:off x="7557876" y="3459142"/>
            <a:ext cx="3047081" cy="1914075"/>
            <a:chOff x="250437" y="1212728"/>
            <a:chExt cx="2494034" cy="1537046"/>
          </a:xfrm>
        </p:grpSpPr>
        <p:sp>
          <p:nvSpPr>
            <p:cNvPr id="63" name="Rounded Rectangle 62"/>
            <p:cNvSpPr/>
            <p:nvPr/>
          </p:nvSpPr>
          <p:spPr>
            <a:xfrm>
              <a:off x="250437" y="1212728"/>
              <a:ext cx="2435092" cy="1408237"/>
            </a:xfrm>
            <a:prstGeom prst="round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4" name="Rounded Rectangle 6"/>
            <p:cNvSpPr/>
            <p:nvPr/>
          </p:nvSpPr>
          <p:spPr>
            <a:xfrm>
              <a:off x="250437" y="1304173"/>
              <a:ext cx="2494034" cy="144560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GB" b="1" dirty="0">
                  <a:solidFill>
                    <a:prstClr val="white"/>
                  </a:solidFill>
                  <a:latin typeface="Corbel" panose="020B0503020204020204" pitchFamily="34" charset="0"/>
                </a:rPr>
                <a:t>Urgent and emergency </a:t>
              </a:r>
              <a:br>
                <a:rPr lang="en-GB" b="1" dirty="0">
                  <a:solidFill>
                    <a:prstClr val="white"/>
                  </a:solidFill>
                  <a:latin typeface="Corbel" panose="020B0503020204020204" pitchFamily="34" charset="0"/>
                </a:rPr>
              </a:br>
              <a:r>
                <a:rPr lang="en-GB" b="1" dirty="0">
                  <a:solidFill>
                    <a:prstClr val="white"/>
                  </a:solidFill>
                  <a:latin typeface="Corbel" panose="020B0503020204020204" pitchFamily="34" charset="0"/>
                </a:rPr>
                <a:t>care </a:t>
              </a:r>
            </a:p>
            <a:p>
              <a:pPr algn="ctr" defTabSz="1111250">
                <a:lnSpc>
                  <a:spcPct val="90000"/>
                </a:lnSpc>
                <a:spcBef>
                  <a:spcPct val="0"/>
                </a:spcBef>
                <a:spcAft>
                  <a:spcPct val="35000"/>
                </a:spcAft>
              </a:pPr>
              <a:r>
                <a:rPr lang="en-GB" sz="1600" b="1" dirty="0">
                  <a:solidFill>
                    <a:prstClr val="white"/>
                  </a:solidFill>
                  <a:latin typeface="Corbel" panose="020B0503020204020204" pitchFamily="34" charset="0"/>
                </a:rPr>
                <a:t> </a:t>
              </a:r>
              <a:r>
                <a:rPr lang="en-GB" sz="1600" b="1" i="1" dirty="0">
                  <a:solidFill>
                    <a:prstClr val="white"/>
                  </a:solidFill>
                  <a:latin typeface="Corbel" panose="020B0503020204020204" pitchFamily="34" charset="0"/>
                </a:rPr>
                <a:t>- new approaches to improve the coordination of services &amp; reduce pressure on A&amp;E departments</a:t>
              </a:r>
              <a:r>
                <a:rPr lang="en-GB" sz="1600" dirty="0">
                  <a:solidFill>
                    <a:prstClr val="white"/>
                  </a:solidFill>
                  <a:latin typeface="Corbel" panose="020B0503020204020204" pitchFamily="34" charset="0"/>
                </a:rPr>
                <a:t>.</a:t>
              </a:r>
            </a:p>
            <a:p>
              <a:pPr algn="ctr" defTabSz="1111250">
                <a:lnSpc>
                  <a:spcPct val="90000"/>
                </a:lnSpc>
                <a:spcBef>
                  <a:spcPct val="0"/>
                </a:spcBef>
                <a:spcAft>
                  <a:spcPct val="35000"/>
                </a:spcAft>
              </a:pPr>
              <a:endParaRPr lang="en-GB" sz="1600" b="1" i="1" dirty="0">
                <a:solidFill>
                  <a:prstClr val="white"/>
                </a:solidFill>
                <a:latin typeface="Corbel" panose="020B0503020204020204" pitchFamily="34" charset="0"/>
              </a:endParaRPr>
            </a:p>
          </p:txBody>
        </p:sp>
      </p:grpSp>
    </p:spTree>
    <p:extLst>
      <p:ext uri="{BB962C8B-B14F-4D97-AF65-F5344CB8AC3E}">
        <p14:creationId xmlns:p14="http://schemas.microsoft.com/office/powerpoint/2010/main" val="3655865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0689"/>
            <a:ext cx="9144000" cy="1354217"/>
          </a:xfrm>
          <a:prstGeom prst="rect">
            <a:avLst/>
          </a:prstGeom>
          <a:noFill/>
        </p:spPr>
        <p:txBody>
          <a:bodyPr wrap="square" rtlCol="0">
            <a:spAutoFit/>
          </a:bodyPr>
          <a:lstStyle/>
          <a:p>
            <a:r>
              <a:rPr lang="en-GB" sz="1600" dirty="0">
                <a:solidFill>
                  <a:srgbClr val="0070C0"/>
                </a:solidFill>
              </a:rPr>
              <a:t>This group of </a:t>
            </a:r>
            <a:r>
              <a:rPr lang="en-GB" sz="1600" b="1" dirty="0">
                <a:solidFill>
                  <a:srgbClr val="0070C0"/>
                </a:solidFill>
              </a:rPr>
              <a:t>13 vanguards</a:t>
            </a:r>
            <a:r>
              <a:rPr lang="en-GB" sz="1600" dirty="0">
                <a:solidFill>
                  <a:srgbClr val="0070C0"/>
                </a:solidFill>
              </a:rPr>
              <a:t> is developing new ways to improve the quality and efficiency of </a:t>
            </a:r>
            <a:r>
              <a:rPr lang="en-GB" sz="1600" b="1" dirty="0">
                <a:solidFill>
                  <a:srgbClr val="0070C0"/>
                </a:solidFill>
              </a:rPr>
              <a:t>hospital services</a:t>
            </a:r>
            <a:r>
              <a:rPr lang="en-GB" sz="1600" dirty="0">
                <a:solidFill>
                  <a:srgbClr val="0070C0"/>
                </a:solidFill>
              </a:rPr>
              <a:t>. They include some of the </a:t>
            </a:r>
            <a:r>
              <a:rPr lang="en-US" sz="1600" dirty="0">
                <a:solidFill>
                  <a:srgbClr val="0070C0"/>
                </a:solidFill>
              </a:rPr>
              <a:t>best-known hospitals in England who are extending their geographical </a:t>
            </a:r>
            <a:r>
              <a:rPr lang="en-US" sz="1600" b="1" dirty="0">
                <a:solidFill>
                  <a:srgbClr val="0070C0"/>
                </a:solidFill>
              </a:rPr>
              <a:t>reach</a:t>
            </a:r>
            <a:r>
              <a:rPr lang="en-US" sz="1600" dirty="0">
                <a:solidFill>
                  <a:srgbClr val="0070C0"/>
                </a:solidFill>
              </a:rPr>
              <a:t>, stepping up to the challenge of driving </a:t>
            </a:r>
            <a:r>
              <a:rPr lang="en-US" sz="1600" b="1" dirty="0">
                <a:solidFill>
                  <a:srgbClr val="0070C0"/>
                </a:solidFill>
              </a:rPr>
              <a:t>efficiency</a:t>
            </a:r>
            <a:r>
              <a:rPr lang="en-US" sz="1600" dirty="0">
                <a:solidFill>
                  <a:srgbClr val="0070C0"/>
                </a:solidFill>
              </a:rPr>
              <a:t> and </a:t>
            </a:r>
            <a:r>
              <a:rPr lang="en-US" sz="1600" b="1" dirty="0">
                <a:solidFill>
                  <a:srgbClr val="0070C0"/>
                </a:solidFill>
              </a:rPr>
              <a:t>improvement</a:t>
            </a:r>
            <a:r>
              <a:rPr lang="en-US" sz="1600" dirty="0">
                <a:solidFill>
                  <a:srgbClr val="0070C0"/>
                </a:solidFill>
              </a:rPr>
              <a:t> across the country. The aim is to </a:t>
            </a:r>
            <a:r>
              <a:rPr lang="en-US" sz="1600" b="1" dirty="0">
                <a:solidFill>
                  <a:srgbClr val="0070C0"/>
                </a:solidFill>
              </a:rPr>
              <a:t>spread excellence </a:t>
            </a:r>
            <a:r>
              <a:rPr lang="en-US" sz="1600" dirty="0">
                <a:solidFill>
                  <a:srgbClr val="0070C0"/>
                </a:solidFill>
              </a:rPr>
              <a:t>in hospital services and management across multiple geographies </a:t>
            </a:r>
            <a:endParaRPr lang="en-GB" sz="1600" dirty="0">
              <a:solidFill>
                <a:srgbClr val="0070C0"/>
              </a:solidFill>
            </a:endParaRPr>
          </a:p>
          <a:p>
            <a:endParaRPr lang="en-GB" dirty="0"/>
          </a:p>
        </p:txBody>
      </p:sp>
      <p:sp>
        <p:nvSpPr>
          <p:cNvPr id="10" name="Title 6"/>
          <p:cNvSpPr txBox="1">
            <a:spLocks/>
          </p:cNvSpPr>
          <p:nvPr/>
        </p:nvSpPr>
        <p:spPr>
          <a:xfrm>
            <a:off x="1524270" y="-27384"/>
            <a:ext cx="9144000" cy="667725"/>
          </a:xfrm>
          <a:prstGeom prst="rect">
            <a:avLst/>
          </a:prstGeom>
          <a:solidFill>
            <a:srgbClr val="7030A0"/>
          </a:solidFill>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2400" dirty="0">
                <a:solidFill>
                  <a:schemeClr val="bg1"/>
                </a:solidFill>
              </a:rPr>
              <a:t>Acute care collaboration (ACC) vanguards</a:t>
            </a:r>
          </a:p>
        </p:txBody>
      </p:sp>
      <p:sp>
        <p:nvSpPr>
          <p:cNvPr id="9" name="Rectangle 8"/>
          <p:cNvSpPr/>
          <p:nvPr/>
        </p:nvSpPr>
        <p:spPr>
          <a:xfrm>
            <a:off x="1919536" y="2405306"/>
            <a:ext cx="8549319" cy="2062103"/>
          </a:xfrm>
          <a:prstGeom prst="rect">
            <a:avLst/>
          </a:prstGeom>
        </p:spPr>
        <p:txBody>
          <a:bodyPr wrap="square">
            <a:spAutoFit/>
          </a:bodyPr>
          <a:lstStyle/>
          <a:p>
            <a:pPr marL="171450" indent="-171450">
              <a:buFont typeface="Arial" panose="020B0604020202020204" pitchFamily="34" charset="0"/>
              <a:buChar char="•"/>
            </a:pPr>
            <a:r>
              <a:rPr lang="en-GB" sz="1600" b="1" dirty="0"/>
              <a:t>The Neuro Network </a:t>
            </a:r>
            <a:r>
              <a:rPr lang="en-GB" sz="1600" dirty="0"/>
              <a:t>will see the Walton Centre collaborating with local commissioners and providers to maintain local access to neuro and spinal services in both community and smaller District General Hospital settings</a:t>
            </a:r>
          </a:p>
          <a:p>
            <a:pPr marL="171450" indent="-171450">
              <a:buFont typeface="Arial" panose="020B0604020202020204" pitchFamily="34" charset="0"/>
              <a:buChar char="•"/>
            </a:pPr>
            <a:endParaRPr lang="en-GB" sz="1600" dirty="0"/>
          </a:p>
          <a:p>
            <a:pPr marL="171450" indent="-171450">
              <a:buFont typeface="Arial" panose="020B0604020202020204" pitchFamily="34" charset="0"/>
              <a:buChar char="•"/>
            </a:pPr>
            <a:r>
              <a:rPr lang="en-GB" sz="1600" b="1" dirty="0" err="1"/>
              <a:t>Moorfields</a:t>
            </a:r>
            <a:r>
              <a:rPr lang="en-GB" sz="1600" dirty="0"/>
              <a:t> already provides ophthalmology services across 22 sites in and around London. The vanguard will extend this work, and make it readily available for other providers to replicate, by developing standardised clinical, financial and operating models for ophthalmology services</a:t>
            </a:r>
          </a:p>
          <a:p>
            <a:pPr marL="171450" indent="-171450">
              <a:buFont typeface="Arial" panose="020B0604020202020204" pitchFamily="34" charset="0"/>
              <a:buChar char="•"/>
            </a:pPr>
            <a:endParaRPr lang="en-GB" sz="1600" dirty="0"/>
          </a:p>
        </p:txBody>
      </p:sp>
      <p:sp>
        <p:nvSpPr>
          <p:cNvPr id="11" name="Rectangle 10"/>
          <p:cNvSpPr/>
          <p:nvPr/>
        </p:nvSpPr>
        <p:spPr>
          <a:xfrm>
            <a:off x="1524271" y="1808411"/>
            <a:ext cx="9143729" cy="400110"/>
          </a:xfrm>
          <a:prstGeom prst="rect">
            <a:avLst/>
          </a:prstGeom>
        </p:spPr>
        <p:txBody>
          <a:bodyPr wrap="square">
            <a:spAutoFit/>
          </a:bodyPr>
          <a:lstStyle/>
          <a:p>
            <a:pPr algn="ctr"/>
            <a:r>
              <a:rPr lang="en-US" sz="2000" b="1" dirty="0">
                <a:solidFill>
                  <a:srgbClr val="0070C0"/>
                </a:solidFill>
              </a:rPr>
              <a:t>Vanguards making it happen</a:t>
            </a:r>
          </a:p>
        </p:txBody>
      </p:sp>
      <p:sp>
        <p:nvSpPr>
          <p:cNvPr id="6" name="Slide Number Placeholder 2"/>
          <p:cNvSpPr txBox="1">
            <a:spLocks/>
          </p:cNvSpPr>
          <p:nvPr/>
        </p:nvSpPr>
        <p:spPr>
          <a:xfrm>
            <a:off x="8556172" y="659735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2D5018-2030-2046-84FC-87E41EA86E42}" type="slidenum">
              <a:rPr lang="en-US" sz="1200">
                <a:solidFill>
                  <a:schemeClr val="bg1"/>
                </a:solidFill>
              </a:rPr>
              <a:pPr algn="r"/>
              <a:t>18</a:t>
            </a:fld>
            <a:endParaRPr lang="en-US" sz="1200" dirty="0">
              <a:solidFill>
                <a:schemeClr val="bg1"/>
              </a:solidFill>
            </a:endParaRPr>
          </a:p>
        </p:txBody>
      </p:sp>
      <p:sp>
        <p:nvSpPr>
          <p:cNvPr id="2" name="Rectangle 1"/>
          <p:cNvSpPr/>
          <p:nvPr/>
        </p:nvSpPr>
        <p:spPr>
          <a:xfrm>
            <a:off x="1947113" y="4284388"/>
            <a:ext cx="5892627" cy="1323439"/>
          </a:xfrm>
          <a:prstGeom prst="rect">
            <a:avLst/>
          </a:prstGeom>
        </p:spPr>
        <p:txBody>
          <a:bodyPr wrap="square">
            <a:spAutoFit/>
          </a:bodyPr>
          <a:lstStyle/>
          <a:p>
            <a:pPr marL="171450" indent="-171450">
              <a:buFont typeface="Arial" panose="020B0604020202020204" pitchFamily="34" charset="0"/>
              <a:buChar char="•"/>
            </a:pPr>
            <a:r>
              <a:rPr lang="en-GB" sz="1600" b="1" dirty="0"/>
              <a:t>The National Orthopaedic Alliance </a:t>
            </a:r>
            <a:r>
              <a:rPr lang="en-GB" sz="1600" dirty="0"/>
              <a:t>will be leading on the development of quality-based membership clubs that will allow providers to kite mark their services for specific specialties as best practice, with support from national bodies to ensure that this is underpinned by a strong supporting evidence base</a:t>
            </a:r>
          </a:p>
        </p:txBody>
      </p:sp>
      <p:pic>
        <p:nvPicPr>
          <p:cNvPr id="3074" name="Picture 2" descr="Picture">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756"/>
          <a:stretch/>
        </p:blipFill>
        <p:spPr bwMode="auto">
          <a:xfrm>
            <a:off x="8354154" y="4233769"/>
            <a:ext cx="1912682" cy="186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26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780877" y="109027"/>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lang="en-US" sz="2600" dirty="0">
              <a:solidFill>
                <a:srgbClr val="0072C6"/>
              </a:solidFill>
            </a:endParaRPr>
          </a:p>
        </p:txBody>
      </p:sp>
      <p:sp>
        <p:nvSpPr>
          <p:cNvPr id="9" name="Title 6"/>
          <p:cNvSpPr txBox="1">
            <a:spLocks/>
          </p:cNvSpPr>
          <p:nvPr/>
        </p:nvSpPr>
        <p:spPr>
          <a:xfrm>
            <a:off x="1524000" y="-27384"/>
            <a:ext cx="9144000" cy="667725"/>
          </a:xfrm>
          <a:prstGeom prst="rect">
            <a:avLst/>
          </a:prstGeom>
          <a:solidFill>
            <a:srgbClr val="F79646"/>
          </a:solidFill>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nSpc>
                <a:spcPct val="115000"/>
              </a:lnSpc>
              <a:tabLst>
                <a:tab pos="1819275" algn="l"/>
              </a:tabLst>
            </a:pPr>
            <a:r>
              <a:rPr lang="en-GB" sz="2400" dirty="0">
                <a:solidFill>
                  <a:schemeClr val="bg1"/>
                </a:solidFill>
              </a:rPr>
              <a:t>Urgent and emergency care (UEC) vanguards</a:t>
            </a:r>
          </a:p>
        </p:txBody>
      </p:sp>
      <p:sp>
        <p:nvSpPr>
          <p:cNvPr id="5" name="TextBox 4"/>
          <p:cNvSpPr txBox="1"/>
          <p:nvPr/>
        </p:nvSpPr>
        <p:spPr>
          <a:xfrm>
            <a:off x="1497497" y="640342"/>
            <a:ext cx="9144000" cy="584775"/>
          </a:xfrm>
          <a:prstGeom prst="rect">
            <a:avLst/>
          </a:prstGeom>
          <a:noFill/>
        </p:spPr>
        <p:txBody>
          <a:bodyPr wrap="square" rtlCol="0">
            <a:spAutoFit/>
          </a:bodyPr>
          <a:lstStyle/>
          <a:p>
            <a:r>
              <a:rPr lang="en-GB" sz="1600" b="1" dirty="0">
                <a:solidFill>
                  <a:srgbClr val="0070C0"/>
                </a:solidFill>
              </a:rPr>
              <a:t>Eight vanguards </a:t>
            </a:r>
            <a:r>
              <a:rPr lang="en-GB" sz="1600" dirty="0">
                <a:solidFill>
                  <a:srgbClr val="0070C0"/>
                </a:solidFill>
              </a:rPr>
              <a:t>are redesigning the experience for patients needing </a:t>
            </a:r>
            <a:r>
              <a:rPr lang="en-GB" sz="1600" b="1" dirty="0">
                <a:solidFill>
                  <a:srgbClr val="0070C0"/>
                </a:solidFill>
              </a:rPr>
              <a:t>urgent or emergency </a:t>
            </a:r>
            <a:r>
              <a:rPr lang="en-GB" sz="1600" dirty="0">
                <a:solidFill>
                  <a:srgbClr val="0070C0"/>
                </a:solidFill>
              </a:rPr>
              <a:t>treatment. The aim is to help people get the </a:t>
            </a:r>
            <a:r>
              <a:rPr lang="en-GB" sz="1600" b="1" dirty="0">
                <a:solidFill>
                  <a:srgbClr val="0070C0"/>
                </a:solidFill>
              </a:rPr>
              <a:t>right advice </a:t>
            </a:r>
            <a:r>
              <a:rPr lang="en-GB" sz="1600" dirty="0">
                <a:solidFill>
                  <a:srgbClr val="0070C0"/>
                </a:solidFill>
              </a:rPr>
              <a:t>in the </a:t>
            </a:r>
            <a:r>
              <a:rPr lang="en-GB" sz="1600" b="1" dirty="0">
                <a:solidFill>
                  <a:srgbClr val="0070C0"/>
                </a:solidFill>
              </a:rPr>
              <a:t>right place</a:t>
            </a:r>
            <a:r>
              <a:rPr lang="en-GB" sz="1600" dirty="0">
                <a:solidFill>
                  <a:srgbClr val="0070C0"/>
                </a:solidFill>
              </a:rPr>
              <a:t>, </a:t>
            </a:r>
            <a:r>
              <a:rPr lang="en-GB" sz="1600" b="1" dirty="0">
                <a:solidFill>
                  <a:srgbClr val="0070C0"/>
                </a:solidFill>
              </a:rPr>
              <a:t>first time</a:t>
            </a:r>
            <a:endParaRPr lang="en-GB" sz="1600" dirty="0">
              <a:solidFill>
                <a:srgbClr val="0070C0"/>
              </a:solidFill>
            </a:endParaRPr>
          </a:p>
        </p:txBody>
      </p:sp>
      <p:sp>
        <p:nvSpPr>
          <p:cNvPr id="10" name="Rectangle 9"/>
          <p:cNvSpPr/>
          <p:nvPr/>
        </p:nvSpPr>
        <p:spPr>
          <a:xfrm>
            <a:off x="1821054" y="2028506"/>
            <a:ext cx="8496886" cy="1077218"/>
          </a:xfrm>
          <a:prstGeom prst="rect">
            <a:avLst/>
          </a:prstGeom>
        </p:spPr>
        <p:txBody>
          <a:bodyPr wrap="square">
            <a:spAutoFit/>
          </a:bodyPr>
          <a:lstStyle/>
          <a:p>
            <a:pPr marL="171450" indent="-171450">
              <a:buFont typeface="Arial" panose="020B0604020202020204" pitchFamily="34" charset="0"/>
              <a:buChar char="•"/>
            </a:pPr>
            <a:r>
              <a:rPr lang="en-GB" sz="1600" b="1" dirty="0"/>
              <a:t>Greater Nottingham System Resilience Group </a:t>
            </a:r>
            <a:r>
              <a:rPr lang="en-GB" sz="1600" dirty="0"/>
              <a:t>has a new navigation programme supported by a web-based application. This helps refer patients to the most suitable health and care service location, offering an alternative to an urgent hospital admission. The preliminary programme has delivered some promising results; reducing acute and emergency admissions</a:t>
            </a:r>
          </a:p>
        </p:txBody>
      </p:sp>
      <p:sp>
        <p:nvSpPr>
          <p:cNvPr id="11" name="Rectangle 10"/>
          <p:cNvSpPr/>
          <p:nvPr/>
        </p:nvSpPr>
        <p:spPr>
          <a:xfrm>
            <a:off x="1497497" y="1588730"/>
            <a:ext cx="9144000" cy="400110"/>
          </a:xfrm>
          <a:prstGeom prst="rect">
            <a:avLst/>
          </a:prstGeom>
        </p:spPr>
        <p:txBody>
          <a:bodyPr wrap="square">
            <a:spAutoFit/>
          </a:bodyPr>
          <a:lstStyle/>
          <a:p>
            <a:pPr algn="ctr"/>
            <a:r>
              <a:rPr lang="en-US" sz="2000" b="1" dirty="0">
                <a:solidFill>
                  <a:srgbClr val="0070C0"/>
                </a:solidFill>
              </a:rPr>
              <a:t>Vanguards making it happen</a:t>
            </a:r>
          </a:p>
        </p:txBody>
      </p:sp>
      <p:sp>
        <p:nvSpPr>
          <p:cNvPr id="7" name="Slide Number Placeholder 2"/>
          <p:cNvSpPr txBox="1">
            <a:spLocks/>
          </p:cNvSpPr>
          <p:nvPr/>
        </p:nvSpPr>
        <p:spPr>
          <a:xfrm>
            <a:off x="8556172" y="659735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2D5018-2030-2046-84FC-87E41EA86E42}" type="slidenum">
              <a:rPr lang="en-US" sz="1200">
                <a:solidFill>
                  <a:schemeClr val="bg1"/>
                </a:solidFill>
              </a:rPr>
              <a:pPr algn="r"/>
              <a:t>19</a:t>
            </a:fld>
            <a:endParaRPr lang="en-US" sz="1200" dirty="0">
              <a:solidFill>
                <a:schemeClr val="bg1"/>
              </a:solidFill>
            </a:endParaRPr>
          </a:p>
        </p:txBody>
      </p:sp>
      <p:pic>
        <p:nvPicPr>
          <p:cNvPr id="3074" name="Picture 2" descr="Picture">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500" r="90000"/>
                    </a14:imgEffect>
                  </a14:imgLayer>
                </a14:imgProps>
              </a:ext>
              <a:ext uri="{28A0092B-C50C-407E-A947-70E740481C1C}">
                <a14:useLocalDpi xmlns:a14="http://schemas.microsoft.com/office/drawing/2010/main" val="0"/>
              </a:ext>
            </a:extLst>
          </a:blip>
          <a:srcRect/>
          <a:stretch>
            <a:fillRect/>
          </a:stretch>
        </p:blipFill>
        <p:spPr bwMode="auto">
          <a:xfrm>
            <a:off x="7837532" y="3724275"/>
            <a:ext cx="3223065" cy="236693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80876" y="3133889"/>
            <a:ext cx="6775296" cy="1569660"/>
          </a:xfrm>
          <a:prstGeom prst="rect">
            <a:avLst/>
          </a:prstGeom>
        </p:spPr>
        <p:txBody>
          <a:bodyPr wrap="square">
            <a:spAutoFit/>
          </a:bodyPr>
          <a:lstStyle/>
          <a:p>
            <a:pPr marL="171450" indent="-171450">
              <a:buFont typeface="Arial" panose="020B0604020202020204" pitchFamily="34" charset="0"/>
              <a:buChar char="•"/>
            </a:pPr>
            <a:r>
              <a:rPr lang="en-GB" sz="1600" b="1" dirty="0"/>
              <a:t>Solihull Together for Better Lives</a:t>
            </a:r>
            <a:r>
              <a:rPr lang="en-GB" sz="1600" dirty="0"/>
              <a:t> is about improving urgent and emergency care for the whole population, with an initial focus on transforming the way they provide care for older people. They are supporting patients/carers in their homes and the ‘Health and Wellbeing Campus’ (on the hospital site) through open and accessible information and services using various portals, building on the local “Solihull Connect” service</a:t>
            </a:r>
          </a:p>
        </p:txBody>
      </p:sp>
      <p:sp>
        <p:nvSpPr>
          <p:cNvPr id="13" name="Rectangle 12"/>
          <p:cNvSpPr/>
          <p:nvPr/>
        </p:nvSpPr>
        <p:spPr>
          <a:xfrm>
            <a:off x="1821055" y="4714135"/>
            <a:ext cx="6379971" cy="1323439"/>
          </a:xfrm>
          <a:prstGeom prst="rect">
            <a:avLst/>
          </a:prstGeom>
        </p:spPr>
        <p:txBody>
          <a:bodyPr wrap="square">
            <a:spAutoFit/>
          </a:bodyPr>
          <a:lstStyle/>
          <a:p>
            <a:pPr marL="171450" indent="-171450">
              <a:buFont typeface="Arial" panose="020B0604020202020204" pitchFamily="34" charset="0"/>
              <a:buChar char="•"/>
            </a:pPr>
            <a:r>
              <a:rPr lang="en-GB" sz="1600" b="1" dirty="0"/>
              <a:t>Leicester, Leicestershire and Rutland System Resilience Group</a:t>
            </a:r>
            <a:r>
              <a:rPr lang="en-GB" sz="1600" dirty="0"/>
              <a:t> will create a new alliance-based urgent and emergency care system where all providers work as one network. This will bring together ambulance, NHS 111, out-of-hours and single point of access services to ensure that patients get the right care, first time</a:t>
            </a:r>
          </a:p>
        </p:txBody>
      </p:sp>
    </p:spTree>
    <p:extLst>
      <p:ext uri="{BB962C8B-B14F-4D97-AF65-F5344CB8AC3E}">
        <p14:creationId xmlns:p14="http://schemas.microsoft.com/office/powerpoint/2010/main" val="2003096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 brief overview of how the NHS works</a:t>
            </a:r>
            <a:endParaRPr lang="en-GB" dirty="0"/>
          </a:p>
        </p:txBody>
      </p:sp>
      <p:sp>
        <p:nvSpPr>
          <p:cNvPr id="6" name="Content Placeholder 5"/>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92EC505D-6FF5-4CB0-AE5C-8C8DA0917F85}" type="slidenum">
              <a:rPr lang="en-GB" smtClean="0"/>
              <a:t>2</a:t>
            </a:fld>
            <a:endParaRPr lang="en-GB"/>
          </a:p>
        </p:txBody>
      </p:sp>
      <p:pic>
        <p:nvPicPr>
          <p:cNvPr id="1028" name="Picture 4" descr="Image result for n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978740"/>
            <a:ext cx="9328920" cy="376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17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780877" y="109027"/>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lang="en-US" sz="2600" dirty="0">
              <a:solidFill>
                <a:srgbClr val="0072C6"/>
              </a:solidFill>
            </a:endParaRPr>
          </a:p>
        </p:txBody>
      </p:sp>
      <p:sp>
        <p:nvSpPr>
          <p:cNvPr id="9" name="Title 6"/>
          <p:cNvSpPr txBox="1">
            <a:spLocks/>
          </p:cNvSpPr>
          <p:nvPr/>
        </p:nvSpPr>
        <p:spPr>
          <a:xfrm>
            <a:off x="1524000" y="-27384"/>
            <a:ext cx="9144000" cy="667725"/>
          </a:xfrm>
          <a:prstGeom prst="rect">
            <a:avLst/>
          </a:prstGeom>
          <a:solidFill>
            <a:srgbClr val="9BBB59"/>
          </a:solidFill>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nSpc>
                <a:spcPct val="115000"/>
              </a:lnSpc>
              <a:tabLst>
                <a:tab pos="1819275" algn="l"/>
              </a:tabLst>
            </a:pPr>
            <a:r>
              <a:rPr lang="en-GB" sz="2400" dirty="0">
                <a:solidFill>
                  <a:schemeClr val="bg1"/>
                </a:solidFill>
              </a:rPr>
              <a:t>Enhanced health in care homes vanguards</a:t>
            </a:r>
          </a:p>
        </p:txBody>
      </p:sp>
      <p:sp>
        <p:nvSpPr>
          <p:cNvPr id="5" name="TextBox 4"/>
          <p:cNvSpPr txBox="1"/>
          <p:nvPr/>
        </p:nvSpPr>
        <p:spPr>
          <a:xfrm>
            <a:off x="1503154" y="640341"/>
            <a:ext cx="9143999" cy="861774"/>
          </a:xfrm>
          <a:prstGeom prst="rect">
            <a:avLst/>
          </a:prstGeom>
          <a:noFill/>
        </p:spPr>
        <p:txBody>
          <a:bodyPr wrap="square" rtlCol="0">
            <a:spAutoFit/>
          </a:bodyPr>
          <a:lstStyle/>
          <a:p>
            <a:r>
              <a:rPr lang="en-GB" sz="1600" b="1" dirty="0">
                <a:solidFill>
                  <a:srgbClr val="0070C0"/>
                </a:solidFill>
              </a:rPr>
              <a:t>Six vanguards </a:t>
            </a:r>
            <a:r>
              <a:rPr lang="en-GB" sz="1600" dirty="0">
                <a:solidFill>
                  <a:srgbClr val="0070C0"/>
                </a:solidFill>
              </a:rPr>
              <a:t>are working to improve the quality of </a:t>
            </a:r>
            <a:r>
              <a:rPr lang="en-GB" sz="1600" b="1" dirty="0">
                <a:solidFill>
                  <a:srgbClr val="0070C0"/>
                </a:solidFill>
              </a:rPr>
              <a:t>life</a:t>
            </a:r>
            <a:r>
              <a:rPr lang="en-GB" sz="1600" dirty="0">
                <a:solidFill>
                  <a:srgbClr val="0070C0"/>
                </a:solidFill>
              </a:rPr>
              <a:t>, </a:t>
            </a:r>
            <a:r>
              <a:rPr lang="en-GB" sz="1600" b="1" dirty="0">
                <a:solidFill>
                  <a:srgbClr val="0070C0"/>
                </a:solidFill>
              </a:rPr>
              <a:t>healthcare</a:t>
            </a:r>
            <a:r>
              <a:rPr lang="en-GB" sz="1600" dirty="0">
                <a:solidFill>
                  <a:srgbClr val="0070C0"/>
                </a:solidFill>
              </a:rPr>
              <a:t> and </a:t>
            </a:r>
            <a:r>
              <a:rPr lang="en-GB" sz="1600" b="1" dirty="0">
                <a:solidFill>
                  <a:srgbClr val="0070C0"/>
                </a:solidFill>
              </a:rPr>
              <a:t>planning</a:t>
            </a:r>
            <a:r>
              <a:rPr lang="en-GB" sz="1600" dirty="0">
                <a:solidFill>
                  <a:srgbClr val="0070C0"/>
                </a:solidFill>
              </a:rPr>
              <a:t> for people with </a:t>
            </a:r>
            <a:r>
              <a:rPr lang="en-GB" sz="1600" b="1" dirty="0">
                <a:solidFill>
                  <a:srgbClr val="0070C0"/>
                </a:solidFill>
              </a:rPr>
              <a:t>long term conditions </a:t>
            </a:r>
            <a:r>
              <a:rPr lang="en-GB" sz="1600" dirty="0">
                <a:solidFill>
                  <a:srgbClr val="0070C0"/>
                </a:solidFill>
              </a:rPr>
              <a:t>living in care homes</a:t>
            </a:r>
          </a:p>
          <a:p>
            <a:endParaRPr lang="en-GB" dirty="0"/>
          </a:p>
        </p:txBody>
      </p:sp>
      <p:sp>
        <p:nvSpPr>
          <p:cNvPr id="10" name="Rectangle 9"/>
          <p:cNvSpPr/>
          <p:nvPr/>
        </p:nvSpPr>
        <p:spPr>
          <a:xfrm>
            <a:off x="1901822" y="1891231"/>
            <a:ext cx="8388357" cy="2308324"/>
          </a:xfrm>
          <a:prstGeom prst="rect">
            <a:avLst/>
          </a:prstGeom>
        </p:spPr>
        <p:txBody>
          <a:bodyPr wrap="square">
            <a:spAutoFit/>
          </a:bodyPr>
          <a:lstStyle/>
          <a:p>
            <a:pPr marL="285750" indent="-285750">
              <a:buFont typeface="Arial" panose="020B0604020202020204" pitchFamily="34" charset="0"/>
              <a:buChar char="•"/>
            </a:pPr>
            <a:r>
              <a:rPr lang="en-GB" sz="1600" b="1" dirty="0"/>
              <a:t>Gateshead Care Home Project</a:t>
            </a:r>
            <a:r>
              <a:rPr lang="en-GB" sz="1600" dirty="0"/>
              <a:t> sees individual GP practices each allocated to a specific care home, making it possible to offer greater continuity of care and more effective prevention of illness through regular home visits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Airedale and partners</a:t>
            </a:r>
            <a:r>
              <a:rPr lang="en-GB" sz="1600" dirty="0"/>
              <a:t> is using technology to improve care locally: supporting residents who are sick by providing a secure video link to senior nurses, so they can remain in the care home. Have already seen a large reduction in hospital as place of death for palliative patients and reductions in A&amp;E admissions/non-elective hospital admissions</a:t>
            </a:r>
          </a:p>
          <a:p>
            <a:pPr marL="285750" indent="-285750">
              <a:buFont typeface="Arial" panose="020B0604020202020204" pitchFamily="34" charset="0"/>
              <a:buChar char="•"/>
            </a:pPr>
            <a:endParaRPr lang="en-GB" sz="1600" dirty="0"/>
          </a:p>
        </p:txBody>
      </p:sp>
      <p:sp>
        <p:nvSpPr>
          <p:cNvPr id="11" name="Rectangle 10"/>
          <p:cNvSpPr/>
          <p:nvPr/>
        </p:nvSpPr>
        <p:spPr>
          <a:xfrm>
            <a:off x="1503153" y="1491121"/>
            <a:ext cx="9143998" cy="400110"/>
          </a:xfrm>
          <a:prstGeom prst="rect">
            <a:avLst/>
          </a:prstGeom>
        </p:spPr>
        <p:txBody>
          <a:bodyPr wrap="square">
            <a:spAutoFit/>
          </a:bodyPr>
          <a:lstStyle/>
          <a:p>
            <a:pPr algn="ctr"/>
            <a:r>
              <a:rPr lang="en-US" sz="2000" b="1" dirty="0">
                <a:solidFill>
                  <a:srgbClr val="0070C0"/>
                </a:solidFill>
              </a:rPr>
              <a:t>Vanguards making it happen</a:t>
            </a:r>
          </a:p>
        </p:txBody>
      </p:sp>
      <p:sp>
        <p:nvSpPr>
          <p:cNvPr id="7" name="Slide Number Placeholder 2"/>
          <p:cNvSpPr txBox="1">
            <a:spLocks/>
          </p:cNvSpPr>
          <p:nvPr/>
        </p:nvSpPr>
        <p:spPr>
          <a:xfrm>
            <a:off x="8545286" y="659735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2D5018-2030-2046-84FC-87E41EA86E42}" type="slidenum">
              <a:rPr lang="en-US" sz="1200">
                <a:solidFill>
                  <a:schemeClr val="bg1"/>
                </a:solidFill>
              </a:rPr>
              <a:pPr algn="r"/>
              <a:t>20</a:t>
            </a:fld>
            <a:endParaRPr lang="en-US" sz="1200" dirty="0">
              <a:solidFill>
                <a:schemeClr val="bg1"/>
              </a:solidFill>
            </a:endParaRPr>
          </a:p>
        </p:txBody>
      </p:sp>
      <p:sp>
        <p:nvSpPr>
          <p:cNvPr id="3" name="Rectangle 2"/>
          <p:cNvSpPr/>
          <p:nvPr/>
        </p:nvSpPr>
        <p:spPr>
          <a:xfrm>
            <a:off x="1901822" y="4199026"/>
            <a:ext cx="5948551" cy="1323439"/>
          </a:xfrm>
          <a:prstGeom prst="rect">
            <a:avLst/>
          </a:prstGeom>
        </p:spPr>
        <p:txBody>
          <a:bodyPr wrap="square">
            <a:spAutoFit/>
          </a:bodyPr>
          <a:lstStyle/>
          <a:p>
            <a:pPr marL="285750" indent="-285750">
              <a:buFont typeface="Arial" panose="020B0604020202020204" pitchFamily="34" charset="0"/>
              <a:buChar char="•"/>
            </a:pPr>
            <a:r>
              <a:rPr lang="en-GB" sz="1600" b="1" dirty="0"/>
              <a:t>Connecting Care</a:t>
            </a:r>
            <a:r>
              <a:rPr lang="en-GB" sz="1600" dirty="0"/>
              <a:t> in Wakefield has introduced E-learning for care home staff and carers to support well-being and resilience of people with dementia. This programme has had positive outcomes with improved engagement, reduced behaviours and more meaningful care planning</a:t>
            </a:r>
          </a:p>
        </p:txBody>
      </p:sp>
      <p:pic>
        <p:nvPicPr>
          <p:cNvPr id="1026" name="Picture 2" descr="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228" y="4138377"/>
            <a:ext cx="2679658" cy="196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93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780877" y="109027"/>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lang="en-US" sz="2600" dirty="0">
              <a:solidFill>
                <a:srgbClr val="0072C6"/>
              </a:solidFill>
            </a:endParaRPr>
          </a:p>
        </p:txBody>
      </p:sp>
      <p:sp>
        <p:nvSpPr>
          <p:cNvPr id="9" name="Title 6"/>
          <p:cNvSpPr txBox="1">
            <a:spLocks/>
          </p:cNvSpPr>
          <p:nvPr/>
        </p:nvSpPr>
        <p:spPr>
          <a:xfrm>
            <a:off x="1524000" y="-27384"/>
            <a:ext cx="9144000" cy="667725"/>
          </a:xfrm>
          <a:prstGeom prst="rect">
            <a:avLst/>
          </a:prstGeom>
          <a:solidFill>
            <a:srgbClr val="953735"/>
          </a:solidFill>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fontAlgn="t"/>
            <a:r>
              <a:rPr lang="en-GB" sz="2400" dirty="0">
                <a:solidFill>
                  <a:schemeClr val="bg1"/>
                </a:solidFill>
              </a:rPr>
              <a:t>Multispecialty community providers (MCPs) vanguards</a:t>
            </a:r>
            <a:endParaRPr lang="en-GB" sz="2400" b="0" dirty="0">
              <a:solidFill>
                <a:schemeClr val="bg1"/>
              </a:solidFill>
            </a:endParaRPr>
          </a:p>
        </p:txBody>
      </p:sp>
      <p:sp>
        <p:nvSpPr>
          <p:cNvPr id="4" name="TextBox 3"/>
          <p:cNvSpPr txBox="1"/>
          <p:nvPr/>
        </p:nvSpPr>
        <p:spPr>
          <a:xfrm>
            <a:off x="1524000" y="620688"/>
            <a:ext cx="9144000" cy="861774"/>
          </a:xfrm>
          <a:prstGeom prst="rect">
            <a:avLst/>
          </a:prstGeom>
          <a:noFill/>
        </p:spPr>
        <p:txBody>
          <a:bodyPr wrap="square" rtlCol="0">
            <a:spAutoFit/>
          </a:bodyPr>
          <a:lstStyle/>
          <a:p>
            <a:pPr>
              <a:spcBef>
                <a:spcPts val="300"/>
              </a:spcBef>
              <a:tabLst>
                <a:tab pos="1819275" algn="l"/>
              </a:tabLst>
            </a:pPr>
            <a:r>
              <a:rPr lang="en-GB" sz="1600" dirty="0">
                <a:solidFill>
                  <a:srgbClr val="0070C0"/>
                </a:solidFill>
              </a:rPr>
              <a:t>These </a:t>
            </a:r>
            <a:r>
              <a:rPr lang="en-GB" sz="1600" b="1" dirty="0">
                <a:solidFill>
                  <a:srgbClr val="0070C0"/>
                </a:solidFill>
              </a:rPr>
              <a:t>14 vanguards</a:t>
            </a:r>
            <a:r>
              <a:rPr lang="en-GB" sz="1600" dirty="0">
                <a:solidFill>
                  <a:srgbClr val="0070C0"/>
                </a:solidFill>
              </a:rPr>
              <a:t> are focussing on taking services traditionally provided in </a:t>
            </a:r>
            <a:r>
              <a:rPr lang="en-GB" sz="1600" b="1" dirty="0">
                <a:solidFill>
                  <a:srgbClr val="0070C0"/>
                </a:solidFill>
              </a:rPr>
              <a:t>hospitals into the community</a:t>
            </a:r>
            <a:r>
              <a:rPr lang="en-GB" sz="1600" dirty="0">
                <a:solidFill>
                  <a:srgbClr val="0070C0"/>
                </a:solidFill>
              </a:rPr>
              <a:t>, bringing care </a:t>
            </a:r>
            <a:r>
              <a:rPr lang="en-GB" sz="1600" b="1" dirty="0">
                <a:solidFill>
                  <a:srgbClr val="0070C0"/>
                </a:solidFill>
              </a:rPr>
              <a:t>nearer to patients’ </a:t>
            </a:r>
            <a:r>
              <a:rPr lang="en-GB" sz="1600" dirty="0">
                <a:solidFill>
                  <a:srgbClr val="0070C0"/>
                </a:solidFill>
              </a:rPr>
              <a:t>homes</a:t>
            </a:r>
            <a:endParaRPr lang="en-US" sz="1600" dirty="0">
              <a:solidFill>
                <a:srgbClr val="0070C0"/>
              </a:solidFill>
              <a:hlinkClick r:id="rId2"/>
            </a:endParaRPr>
          </a:p>
          <a:p>
            <a:endParaRPr lang="en-GB" dirty="0"/>
          </a:p>
        </p:txBody>
      </p:sp>
      <p:sp>
        <p:nvSpPr>
          <p:cNvPr id="11" name="Rectangle 10"/>
          <p:cNvSpPr/>
          <p:nvPr/>
        </p:nvSpPr>
        <p:spPr>
          <a:xfrm>
            <a:off x="1780876" y="2099110"/>
            <a:ext cx="8705657" cy="1323439"/>
          </a:xfrm>
          <a:prstGeom prst="rect">
            <a:avLst/>
          </a:prstGeom>
        </p:spPr>
        <p:txBody>
          <a:bodyPr wrap="square">
            <a:spAutoFit/>
          </a:bodyPr>
          <a:lstStyle/>
          <a:p>
            <a:pPr marL="285750" indent="-285750">
              <a:buFont typeface="Arial" panose="020B0604020202020204" pitchFamily="34" charset="0"/>
              <a:buChar char="•"/>
            </a:pPr>
            <a:r>
              <a:rPr lang="en-GB" sz="1600" b="1" dirty="0">
                <a:cs typeface="Arial" panose="020B0604020202020204" pitchFamily="34" charset="0"/>
              </a:rPr>
              <a:t>Better Local Care (Southern Hampshire)</a:t>
            </a:r>
            <a:r>
              <a:rPr lang="en-GB" sz="1600" dirty="0">
                <a:cs typeface="Arial" panose="020B0604020202020204" pitchFamily="34" charset="0"/>
              </a:rPr>
              <a:t> is piloting a new hub based same-day access service scheme is which is helping to make it easier for people to receive same-day consultations with a GP, nurse or relevant healthcare professional on the day they make contact. The pilot has freed up GP sessions back in practices, enabled longer appointments slots for patients with complex needs and reduced waiting time for routine appointments in practice from 3-4 weeks to </a:t>
            </a:r>
            <a:r>
              <a:rPr lang="en-GB" sz="1600">
                <a:cs typeface="Arial" panose="020B0604020202020204" pitchFamily="34" charset="0"/>
              </a:rPr>
              <a:t>10-14 days</a:t>
            </a:r>
            <a:endParaRPr lang="en-GB" sz="1400" b="1" dirty="0"/>
          </a:p>
        </p:txBody>
      </p:sp>
      <p:sp>
        <p:nvSpPr>
          <p:cNvPr id="12" name="Rectangle 11"/>
          <p:cNvSpPr/>
          <p:nvPr/>
        </p:nvSpPr>
        <p:spPr>
          <a:xfrm>
            <a:off x="1524000" y="1692637"/>
            <a:ext cx="9144000" cy="400110"/>
          </a:xfrm>
          <a:prstGeom prst="rect">
            <a:avLst/>
          </a:prstGeom>
        </p:spPr>
        <p:txBody>
          <a:bodyPr wrap="square">
            <a:spAutoFit/>
          </a:bodyPr>
          <a:lstStyle/>
          <a:p>
            <a:pPr algn="ctr"/>
            <a:r>
              <a:rPr lang="en-US" sz="2000" b="1" dirty="0">
                <a:solidFill>
                  <a:srgbClr val="0070C0"/>
                </a:solidFill>
              </a:rPr>
              <a:t>Vanguards making it happen</a:t>
            </a:r>
          </a:p>
        </p:txBody>
      </p:sp>
      <p:sp>
        <p:nvSpPr>
          <p:cNvPr id="7" name="Slide Number Placeholder 2"/>
          <p:cNvSpPr txBox="1">
            <a:spLocks/>
          </p:cNvSpPr>
          <p:nvPr/>
        </p:nvSpPr>
        <p:spPr>
          <a:xfrm>
            <a:off x="8534400" y="659735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2D5018-2030-2046-84FC-87E41EA86E42}" type="slidenum">
              <a:rPr lang="en-US" sz="1200">
                <a:solidFill>
                  <a:schemeClr val="bg1"/>
                </a:solidFill>
              </a:rPr>
              <a:pPr algn="r"/>
              <a:t>21</a:t>
            </a:fld>
            <a:endParaRPr lang="en-US" sz="1200" dirty="0">
              <a:solidFill>
                <a:schemeClr val="bg1"/>
              </a:solidFill>
            </a:endParaRPr>
          </a:p>
        </p:txBody>
      </p:sp>
      <p:pic>
        <p:nvPicPr>
          <p:cNvPr id="2050" name="Picture 2" descr="Pictur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680"/>
          <a:stretch/>
        </p:blipFill>
        <p:spPr bwMode="auto">
          <a:xfrm>
            <a:off x="8263998" y="4082901"/>
            <a:ext cx="2404003" cy="20423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748573" y="3617061"/>
            <a:ext cx="8816314" cy="1323439"/>
          </a:xfrm>
          <a:prstGeom prst="rect">
            <a:avLst/>
          </a:prstGeom>
        </p:spPr>
        <p:txBody>
          <a:bodyPr wrap="square">
            <a:spAutoFit/>
          </a:bodyPr>
          <a:lstStyle/>
          <a:p>
            <a:pPr marL="285750" indent="-285750">
              <a:buFont typeface="Arial" panose="020B0604020202020204" pitchFamily="34" charset="0"/>
              <a:buChar char="•"/>
            </a:pPr>
            <a:r>
              <a:rPr lang="en-GB" sz="1600" b="1" dirty="0"/>
              <a:t>Fylde Coast Local Health Economy </a:t>
            </a:r>
            <a:r>
              <a:rPr lang="en-GB" sz="1600" dirty="0"/>
              <a:t>has launched two new services in the community, providing high-needs patients with proactive and coordinated care with a single point of access. These services help build patients’ confidence and give them the knowledge to manage their own </a:t>
            </a:r>
          </a:p>
          <a:p>
            <a:r>
              <a:rPr lang="en-GB" sz="1600" dirty="0"/>
              <a:t>       conditions better; five more similar services are planned to start in the next </a:t>
            </a:r>
          </a:p>
          <a:p>
            <a:r>
              <a:rPr lang="en-GB" sz="1600" dirty="0"/>
              <a:t>      18 months</a:t>
            </a:r>
          </a:p>
        </p:txBody>
      </p:sp>
      <p:sp>
        <p:nvSpPr>
          <p:cNvPr id="3" name="Rectangle 2"/>
          <p:cNvSpPr/>
          <p:nvPr/>
        </p:nvSpPr>
        <p:spPr>
          <a:xfrm>
            <a:off x="1789049" y="4886818"/>
            <a:ext cx="6474948" cy="1077218"/>
          </a:xfrm>
          <a:prstGeom prst="rect">
            <a:avLst/>
          </a:prstGeom>
        </p:spPr>
        <p:txBody>
          <a:bodyPr wrap="square">
            <a:spAutoFit/>
          </a:bodyPr>
          <a:lstStyle/>
          <a:p>
            <a:pPr marL="285750" indent="-285750">
              <a:buFont typeface="Arial" panose="020B0604020202020204" pitchFamily="34" charset="0"/>
              <a:buChar char="•"/>
            </a:pPr>
            <a:r>
              <a:rPr lang="en-GB" sz="1600" b="1" dirty="0"/>
              <a:t>Stockport </a:t>
            </a:r>
            <a:r>
              <a:rPr lang="en-GB" sz="1600" dirty="0"/>
              <a:t>is developing a facility to allow GPs to call consultants directly for advice initially across up to eight specialties. The vanguard will also utilise the skills of social care and voluntary sector partners to build community capacity in each neighbourhood</a:t>
            </a:r>
          </a:p>
        </p:txBody>
      </p:sp>
    </p:spTree>
    <p:extLst>
      <p:ext uri="{BB962C8B-B14F-4D97-AF65-F5344CB8AC3E}">
        <p14:creationId xmlns:p14="http://schemas.microsoft.com/office/powerpoint/2010/main" val="3653408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780877" y="109027"/>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lang="en-US" sz="2600" dirty="0">
              <a:solidFill>
                <a:srgbClr val="0072C6"/>
              </a:solidFill>
            </a:endParaRPr>
          </a:p>
        </p:txBody>
      </p:sp>
      <p:sp>
        <p:nvSpPr>
          <p:cNvPr id="9" name="Title 6"/>
          <p:cNvSpPr txBox="1">
            <a:spLocks/>
          </p:cNvSpPr>
          <p:nvPr/>
        </p:nvSpPr>
        <p:spPr>
          <a:xfrm>
            <a:off x="1524000" y="-27384"/>
            <a:ext cx="9144000" cy="667725"/>
          </a:xfrm>
          <a:prstGeom prst="rect">
            <a:avLst/>
          </a:prstGeom>
          <a:solidFill>
            <a:srgbClr val="1F497D"/>
          </a:solidFill>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nSpc>
                <a:spcPct val="115000"/>
              </a:lnSpc>
              <a:tabLst>
                <a:tab pos="1819275" algn="l"/>
              </a:tabLst>
            </a:pPr>
            <a:r>
              <a:rPr lang="en-GB" sz="2400" dirty="0">
                <a:solidFill>
                  <a:schemeClr val="bg1"/>
                </a:solidFill>
              </a:rPr>
              <a:t>Integrated primary and acute care systems (PACS) vanguards</a:t>
            </a:r>
          </a:p>
        </p:txBody>
      </p:sp>
      <p:sp>
        <p:nvSpPr>
          <p:cNvPr id="3" name="TextBox 2"/>
          <p:cNvSpPr txBox="1"/>
          <p:nvPr/>
        </p:nvSpPr>
        <p:spPr>
          <a:xfrm>
            <a:off x="1651591" y="620688"/>
            <a:ext cx="8808286" cy="1077218"/>
          </a:xfrm>
          <a:prstGeom prst="rect">
            <a:avLst/>
          </a:prstGeom>
          <a:noFill/>
        </p:spPr>
        <p:txBody>
          <a:bodyPr wrap="square" rtlCol="0">
            <a:spAutoFit/>
          </a:bodyPr>
          <a:lstStyle/>
          <a:p>
            <a:r>
              <a:rPr lang="en-US" sz="1600" b="1" dirty="0">
                <a:solidFill>
                  <a:srgbClr val="0070C0"/>
                </a:solidFill>
              </a:rPr>
              <a:t>Nine </a:t>
            </a:r>
            <a:r>
              <a:rPr lang="en-GB" sz="1600" b="1" dirty="0">
                <a:solidFill>
                  <a:srgbClr val="0070C0"/>
                </a:solidFill>
              </a:rPr>
              <a:t>areas </a:t>
            </a:r>
            <a:r>
              <a:rPr lang="en-GB" sz="1600" dirty="0">
                <a:solidFill>
                  <a:srgbClr val="0070C0"/>
                </a:solidFill>
              </a:rPr>
              <a:t>are changing the ways health care has traditionally been provided, bringing much closer together </a:t>
            </a:r>
            <a:r>
              <a:rPr lang="en-GB" sz="1600" b="1" dirty="0">
                <a:solidFill>
                  <a:srgbClr val="0070C0"/>
                </a:solidFill>
              </a:rPr>
              <a:t>family doctor</a:t>
            </a:r>
            <a:r>
              <a:rPr lang="en-GB" sz="1600" dirty="0">
                <a:solidFill>
                  <a:srgbClr val="0070C0"/>
                </a:solidFill>
              </a:rPr>
              <a:t>, </a:t>
            </a:r>
            <a:r>
              <a:rPr lang="en-GB" sz="1600" b="1" dirty="0">
                <a:solidFill>
                  <a:srgbClr val="0070C0"/>
                </a:solidFill>
              </a:rPr>
              <a:t>hospital</a:t>
            </a:r>
            <a:r>
              <a:rPr lang="en-GB" sz="1600" dirty="0">
                <a:solidFill>
                  <a:srgbClr val="0070C0"/>
                </a:solidFill>
              </a:rPr>
              <a:t>, </a:t>
            </a:r>
            <a:r>
              <a:rPr lang="en-GB" sz="1600" b="1" dirty="0">
                <a:solidFill>
                  <a:srgbClr val="0070C0"/>
                </a:solidFill>
              </a:rPr>
              <a:t>community</a:t>
            </a:r>
            <a:r>
              <a:rPr lang="en-GB" sz="1600" dirty="0">
                <a:solidFill>
                  <a:srgbClr val="0070C0"/>
                </a:solidFill>
              </a:rPr>
              <a:t>, </a:t>
            </a:r>
            <a:r>
              <a:rPr lang="en-GB" sz="1600" b="1" dirty="0">
                <a:solidFill>
                  <a:srgbClr val="0070C0"/>
                </a:solidFill>
              </a:rPr>
              <a:t>mental health </a:t>
            </a:r>
            <a:r>
              <a:rPr lang="en-GB" sz="1600" dirty="0">
                <a:solidFill>
                  <a:srgbClr val="0070C0"/>
                </a:solidFill>
              </a:rPr>
              <a:t>and </a:t>
            </a:r>
            <a:r>
              <a:rPr lang="en-GB" sz="1600" b="1" dirty="0">
                <a:solidFill>
                  <a:srgbClr val="0070C0"/>
                </a:solidFill>
              </a:rPr>
              <a:t>social care </a:t>
            </a:r>
            <a:r>
              <a:rPr lang="en-GB" sz="1600" dirty="0">
                <a:solidFill>
                  <a:srgbClr val="0070C0"/>
                </a:solidFill>
              </a:rPr>
              <a:t>services in one </a:t>
            </a:r>
            <a:r>
              <a:rPr lang="en-GB" sz="1600" b="1" dirty="0">
                <a:solidFill>
                  <a:srgbClr val="0070C0"/>
                </a:solidFill>
              </a:rPr>
              <a:t>single organisation or partnership</a:t>
            </a:r>
            <a:r>
              <a:rPr lang="en-GB" sz="1600" dirty="0">
                <a:solidFill>
                  <a:srgbClr val="0070C0"/>
                </a:solidFill>
              </a:rPr>
              <a:t>. By coming together, one organisation will be responsible for people’s care whatever they need, whatever service</a:t>
            </a:r>
            <a:endParaRPr lang="en-GB" dirty="0"/>
          </a:p>
        </p:txBody>
      </p:sp>
      <p:sp>
        <p:nvSpPr>
          <p:cNvPr id="10" name="Rectangle 9"/>
          <p:cNvSpPr/>
          <p:nvPr/>
        </p:nvSpPr>
        <p:spPr>
          <a:xfrm>
            <a:off x="1778200" y="2299003"/>
            <a:ext cx="8635603" cy="2308324"/>
          </a:xfrm>
          <a:prstGeom prst="rect">
            <a:avLst/>
          </a:prstGeom>
        </p:spPr>
        <p:txBody>
          <a:bodyPr wrap="square">
            <a:spAutoFit/>
          </a:bodyPr>
          <a:lstStyle/>
          <a:p>
            <a:pPr marL="171450" indent="-171450">
              <a:buFont typeface="Arial" panose="020B0604020202020204" pitchFamily="34" charset="0"/>
              <a:buChar char="•"/>
            </a:pPr>
            <a:r>
              <a:rPr lang="en-GB" sz="1600" b="1" dirty="0"/>
              <a:t>Mid-Nottinghamshire Better Together </a:t>
            </a:r>
            <a:r>
              <a:rPr lang="en-GB" sz="1600" dirty="0"/>
              <a:t>has</a:t>
            </a:r>
            <a:r>
              <a:rPr lang="en-GB" sz="1600" b="1" dirty="0"/>
              <a:t> </a:t>
            </a:r>
            <a:r>
              <a:rPr lang="en-GB" sz="1600" dirty="0"/>
              <a:t>teams of healthcare staff, social workers and volunteers now working together to provide prevention services to patients deemed to be at high risk of future admission. Also established a citizens’ board, made up of patient representatives, who support the development of communications and engagement activity</a:t>
            </a:r>
          </a:p>
          <a:p>
            <a:pPr marL="171450" indent="-171450">
              <a:buFont typeface="Arial" panose="020B0604020202020204" pitchFamily="34" charset="0"/>
              <a:buChar char="•"/>
            </a:pPr>
            <a:endParaRPr lang="en-GB" sz="1600" dirty="0"/>
          </a:p>
          <a:p>
            <a:pPr marL="171450" indent="-171450">
              <a:buFont typeface="Arial" panose="020B0604020202020204" pitchFamily="34" charset="0"/>
              <a:buChar char="•"/>
            </a:pPr>
            <a:r>
              <a:rPr lang="en-GB" sz="1600" b="1" dirty="0"/>
              <a:t>Better Care Together </a:t>
            </a:r>
            <a:r>
              <a:rPr lang="en-GB" sz="1600" dirty="0"/>
              <a:t>is developing multidisciplinary teams based within communities across Morecambe Bay. There will be increased general practice capacity and capability, with an expansion of community based specialist services</a:t>
            </a:r>
          </a:p>
          <a:p>
            <a:endParaRPr lang="en-GB" sz="1600" dirty="0"/>
          </a:p>
        </p:txBody>
      </p:sp>
      <p:sp>
        <p:nvSpPr>
          <p:cNvPr id="12" name="Rectangle 11"/>
          <p:cNvSpPr/>
          <p:nvPr/>
        </p:nvSpPr>
        <p:spPr>
          <a:xfrm>
            <a:off x="1524000" y="1764201"/>
            <a:ext cx="9144000" cy="400110"/>
          </a:xfrm>
          <a:prstGeom prst="rect">
            <a:avLst/>
          </a:prstGeom>
        </p:spPr>
        <p:txBody>
          <a:bodyPr wrap="square">
            <a:spAutoFit/>
          </a:bodyPr>
          <a:lstStyle/>
          <a:p>
            <a:pPr algn="ctr"/>
            <a:r>
              <a:rPr lang="en-US" sz="2000" b="1" dirty="0">
                <a:solidFill>
                  <a:srgbClr val="0070C0"/>
                </a:solidFill>
              </a:rPr>
              <a:t>Vanguards making it happen</a:t>
            </a:r>
          </a:p>
        </p:txBody>
      </p:sp>
      <p:sp>
        <p:nvSpPr>
          <p:cNvPr id="7" name="Slide Number Placeholder 2"/>
          <p:cNvSpPr txBox="1">
            <a:spLocks/>
          </p:cNvSpPr>
          <p:nvPr/>
        </p:nvSpPr>
        <p:spPr>
          <a:xfrm>
            <a:off x="8534400" y="659735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2D5018-2030-2046-84FC-87E41EA86E42}" type="slidenum">
              <a:rPr lang="en-US" sz="1200">
                <a:solidFill>
                  <a:schemeClr val="bg1"/>
                </a:solidFill>
              </a:rPr>
              <a:pPr algn="r"/>
              <a:t>22</a:t>
            </a:fld>
            <a:endParaRPr lang="en-US" sz="1200" dirty="0">
              <a:solidFill>
                <a:schemeClr val="bg1"/>
              </a:solidFill>
            </a:endParaRPr>
          </a:p>
        </p:txBody>
      </p:sp>
      <p:sp>
        <p:nvSpPr>
          <p:cNvPr id="4" name="Rectangle 3"/>
          <p:cNvSpPr/>
          <p:nvPr/>
        </p:nvSpPr>
        <p:spPr>
          <a:xfrm>
            <a:off x="1780876" y="4423170"/>
            <a:ext cx="6080129" cy="1077218"/>
          </a:xfrm>
          <a:prstGeom prst="rect">
            <a:avLst/>
          </a:prstGeom>
        </p:spPr>
        <p:txBody>
          <a:bodyPr wrap="square">
            <a:spAutoFit/>
          </a:bodyPr>
          <a:lstStyle/>
          <a:p>
            <a:pPr marL="171450" indent="-171450">
              <a:buFont typeface="Arial" panose="020B0604020202020204" pitchFamily="34" charset="0"/>
              <a:buChar char="•"/>
            </a:pPr>
            <a:r>
              <a:rPr lang="en-GB" sz="1600" b="1" dirty="0"/>
              <a:t>Isle of Wight’s</a:t>
            </a:r>
            <a:r>
              <a:rPr lang="en-GB" sz="1600" dirty="0"/>
              <a:t> integrated ‘My Life a Full Life’ model is prevention based, promotes health and wellbeing and is built on experience-based co-design. It is also founded on the principles of self-care and empowered communities</a:t>
            </a:r>
          </a:p>
        </p:txBody>
      </p:sp>
      <p:pic>
        <p:nvPicPr>
          <p:cNvPr id="2050" name="Picture 2" descr="Pictur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0" t="9884" r="9128"/>
          <a:stretch/>
        </p:blipFill>
        <p:spPr bwMode="auto">
          <a:xfrm>
            <a:off x="8025020" y="4111607"/>
            <a:ext cx="2434856" cy="199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7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1703513" y="-315416"/>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lang="en-US" sz="2400" dirty="0">
              <a:solidFill>
                <a:srgbClr val="0072C6"/>
              </a:solidFill>
            </a:endParaRPr>
          </a:p>
        </p:txBody>
      </p:sp>
      <p:sp>
        <p:nvSpPr>
          <p:cNvPr id="2" name="Title 6"/>
          <p:cNvSpPr txBox="1">
            <a:spLocks/>
          </p:cNvSpPr>
          <p:nvPr/>
        </p:nvSpPr>
        <p:spPr>
          <a:xfrm>
            <a:off x="1771192" y="76452"/>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lang="en-US" sz="2600" dirty="0">
              <a:solidFill>
                <a:srgbClr val="0072C6"/>
              </a:solidFill>
            </a:endParaRPr>
          </a:p>
        </p:txBody>
      </p:sp>
      <p:sp>
        <p:nvSpPr>
          <p:cNvPr id="4" name="Content Placeholder 1"/>
          <p:cNvSpPr txBox="1">
            <a:spLocks/>
          </p:cNvSpPr>
          <p:nvPr/>
        </p:nvSpPr>
        <p:spPr>
          <a:xfrm>
            <a:off x="1771191" y="1199682"/>
            <a:ext cx="5021927" cy="3257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cs typeface="Arial" panose="020B0604020202020204" pitchFamily="34" charset="0"/>
              </a:rPr>
              <a:t>Leadership and development </a:t>
            </a:r>
          </a:p>
          <a:p>
            <a:pPr marL="0" indent="0">
              <a:buNone/>
            </a:pPr>
            <a:r>
              <a:rPr lang="en-GB" sz="1800" dirty="0">
                <a:cs typeface="Arial" panose="020B0604020202020204" pitchFamily="34" charset="0"/>
              </a:rPr>
              <a:t>	</a:t>
            </a:r>
          </a:p>
          <a:p>
            <a:pPr marL="0" indent="0">
              <a:buNone/>
            </a:pPr>
            <a:r>
              <a:rPr lang="en-GB" sz="1800" dirty="0">
                <a:cs typeface="Arial" panose="020B0604020202020204" pitchFamily="34" charset="0"/>
              </a:rPr>
              <a:t>Workforce </a:t>
            </a:r>
          </a:p>
          <a:p>
            <a:pPr marL="0" indent="0">
              <a:buNone/>
            </a:pPr>
            <a:r>
              <a:rPr lang="en-GB" sz="1800" dirty="0">
                <a:cs typeface="Arial" panose="020B0604020202020204" pitchFamily="34" charset="0"/>
              </a:rPr>
              <a:t>	</a:t>
            </a:r>
          </a:p>
          <a:p>
            <a:pPr marL="0" indent="0">
              <a:buNone/>
            </a:pPr>
            <a:r>
              <a:rPr lang="en-GB" sz="1800" dirty="0">
                <a:cs typeface="Arial" panose="020B0604020202020204" pitchFamily="34" charset="0"/>
              </a:rPr>
              <a:t>Commissioning and contracting </a:t>
            </a:r>
          </a:p>
          <a:p>
            <a:pPr marL="0" indent="0">
              <a:buNone/>
            </a:pPr>
            <a:r>
              <a:rPr lang="en-GB" sz="1800" dirty="0">
                <a:cs typeface="Arial" panose="020B0604020202020204" pitchFamily="34" charset="0"/>
              </a:rPr>
              <a:t>	</a:t>
            </a:r>
          </a:p>
          <a:p>
            <a:pPr marL="0" indent="0">
              <a:buNone/>
            </a:pPr>
            <a:r>
              <a:rPr lang="en-GB" sz="1800" dirty="0">
                <a:cs typeface="Arial" panose="020B0604020202020204" pitchFamily="34" charset="0"/>
              </a:rPr>
              <a:t>Evaluation </a:t>
            </a:r>
          </a:p>
          <a:p>
            <a:pPr marL="0" indent="0">
              <a:buNone/>
            </a:pPr>
            <a:r>
              <a:rPr lang="en-GB" sz="1800" dirty="0">
                <a:cs typeface="Arial" panose="020B0604020202020204" pitchFamily="34" charset="0"/>
              </a:rPr>
              <a:t>	</a:t>
            </a:r>
          </a:p>
          <a:p>
            <a:pPr marL="0" indent="0">
              <a:buNone/>
            </a:pPr>
            <a:r>
              <a:rPr lang="en-GB" sz="1800" dirty="0">
                <a:cs typeface="Arial" panose="020B0604020202020204" pitchFamily="34" charset="0"/>
              </a:rPr>
              <a:t>Information management and technology</a:t>
            </a:r>
            <a:endParaRPr lang="en-GB" sz="1800" b="1" dirty="0">
              <a:cs typeface="Arial" panose="020B0604020202020204" pitchFamily="34" charset="0"/>
            </a:endParaRPr>
          </a:p>
          <a:p>
            <a:pPr>
              <a:buClr>
                <a:srgbClr val="0072C6"/>
              </a:buClr>
              <a:buFont typeface="Arial" pitchFamily="34" charset="0"/>
              <a:buChar char="•"/>
            </a:pPr>
            <a:endParaRPr lang="en-GB" sz="1800" b="1" dirty="0">
              <a:cs typeface="Arial" panose="020B0604020202020204" pitchFamily="34" charset="0"/>
            </a:endParaRPr>
          </a:p>
          <a:p>
            <a:pPr marL="0" indent="0">
              <a:buClr>
                <a:srgbClr val="0072C6"/>
              </a:buClr>
              <a:buNone/>
            </a:pPr>
            <a:endParaRPr lang="en-GB" sz="1800" b="1" dirty="0">
              <a:solidFill>
                <a:srgbClr val="0070C0"/>
              </a:solidFill>
            </a:endParaRPr>
          </a:p>
          <a:p>
            <a:pPr>
              <a:buClr>
                <a:srgbClr val="0072C6"/>
              </a:buClr>
            </a:pPr>
            <a:endParaRPr lang="en-GB" sz="1800" dirty="0">
              <a:solidFill>
                <a:prstClr val="black"/>
              </a:solidFill>
            </a:endParaRPr>
          </a:p>
        </p:txBody>
      </p:sp>
      <p:sp>
        <p:nvSpPr>
          <p:cNvPr id="9" name="Title 6"/>
          <p:cNvSpPr txBox="1">
            <a:spLocks/>
          </p:cNvSpPr>
          <p:nvPr/>
        </p:nvSpPr>
        <p:spPr>
          <a:xfrm>
            <a:off x="1771192" y="128721"/>
            <a:ext cx="8034915"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US" sz="2400" dirty="0">
                <a:solidFill>
                  <a:srgbClr val="0072C6"/>
                </a:solidFill>
              </a:rPr>
              <a:t>Common challenges across all sites</a:t>
            </a:r>
          </a:p>
        </p:txBody>
      </p:sp>
      <p:grpSp>
        <p:nvGrpSpPr>
          <p:cNvPr id="11" name="Group 10"/>
          <p:cNvGrpSpPr/>
          <p:nvPr/>
        </p:nvGrpSpPr>
        <p:grpSpPr>
          <a:xfrm>
            <a:off x="1524000" y="5778500"/>
            <a:ext cx="9144000" cy="1079500"/>
            <a:chOff x="0" y="5778500"/>
            <a:chExt cx="9144000" cy="1079500"/>
          </a:xfrm>
        </p:grpSpPr>
        <p:pic>
          <p:nvPicPr>
            <p:cNvPr id="12" name="Picture 11" descr="bluestrip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8500"/>
              <a:ext cx="9144000" cy="1079500"/>
            </a:xfrm>
            <a:prstGeom prst="rect">
              <a:avLst/>
            </a:prstGeom>
          </p:spPr>
        </p:pic>
        <p:sp>
          <p:nvSpPr>
            <p:cNvPr id="13" name="TextBox 12"/>
            <p:cNvSpPr txBox="1"/>
            <p:nvPr/>
          </p:nvSpPr>
          <p:spPr>
            <a:xfrm>
              <a:off x="179512" y="5974541"/>
              <a:ext cx="8546796" cy="338554"/>
            </a:xfrm>
            <a:prstGeom prst="rect">
              <a:avLst/>
            </a:prstGeom>
            <a:noFill/>
          </p:spPr>
          <p:txBody>
            <a:bodyPr wrap="square" rtlCol="0">
              <a:spAutoFit/>
            </a:bodyPr>
            <a:lstStyle/>
            <a:p>
              <a:r>
                <a:rPr lang="en-GB" sz="2400" b="1" baseline="30000" dirty="0">
                  <a:solidFill>
                    <a:schemeClr val="bg1"/>
                  </a:solidFill>
                  <a:latin typeface="Arial"/>
                  <a:cs typeface="Arial"/>
                </a:rPr>
                <a:t>Our values:</a:t>
              </a:r>
              <a:r>
                <a:rPr lang="en-GB" sz="2400" baseline="30000" dirty="0">
                  <a:solidFill>
                    <a:schemeClr val="bg1"/>
                  </a:solidFill>
                  <a:latin typeface="Arial"/>
                  <a:cs typeface="Arial"/>
                </a:rPr>
                <a:t> clinical engagement, patient involvement, local ownership, national support</a:t>
              </a:r>
            </a:p>
          </p:txBody>
        </p:sp>
        <p:sp>
          <p:nvSpPr>
            <p:cNvPr id="14" name="TextBox 13"/>
            <p:cNvSpPr txBox="1"/>
            <p:nvPr/>
          </p:nvSpPr>
          <p:spPr>
            <a:xfrm>
              <a:off x="179512" y="6508638"/>
              <a:ext cx="3563548" cy="338554"/>
            </a:xfrm>
            <a:prstGeom prst="rect">
              <a:avLst/>
            </a:prstGeom>
            <a:noFill/>
          </p:spPr>
          <p:txBody>
            <a:bodyPr wrap="square" rtlCol="0">
              <a:spAutoFit/>
            </a:bodyPr>
            <a:lstStyle/>
            <a:p>
              <a:r>
                <a:rPr lang="en-GB" sz="2400" b="1" baseline="30000" dirty="0" err="1">
                  <a:solidFill>
                    <a:srgbClr val="FFFFFF"/>
                  </a:solidFill>
                  <a:latin typeface="Arial"/>
                  <a:cs typeface="Arial"/>
                </a:rPr>
                <a:t>www.england.nhs.uk</a:t>
              </a:r>
              <a:r>
                <a:rPr lang="en-GB" sz="2400" b="1" baseline="30000" dirty="0">
                  <a:solidFill>
                    <a:srgbClr val="FFFFFF"/>
                  </a:solidFill>
                  <a:latin typeface="Arial"/>
                  <a:cs typeface="Arial"/>
                </a:rPr>
                <a:t>/vanguards</a:t>
              </a:r>
            </a:p>
          </p:txBody>
        </p:sp>
        <p:sp>
          <p:nvSpPr>
            <p:cNvPr id="15" name="TextBox 14"/>
            <p:cNvSpPr txBox="1"/>
            <p:nvPr/>
          </p:nvSpPr>
          <p:spPr>
            <a:xfrm>
              <a:off x="5411780" y="6519446"/>
              <a:ext cx="3563548" cy="338554"/>
            </a:xfrm>
            <a:prstGeom prst="rect">
              <a:avLst/>
            </a:prstGeom>
            <a:noFill/>
          </p:spPr>
          <p:txBody>
            <a:bodyPr wrap="square" rtlCol="0">
              <a:spAutoFit/>
            </a:bodyPr>
            <a:lstStyle/>
            <a:p>
              <a:pPr algn="r"/>
              <a:r>
                <a:rPr lang="en-GB" sz="2400" b="1" baseline="30000" dirty="0">
                  <a:solidFill>
                    <a:srgbClr val="FFFFFF"/>
                  </a:solidFill>
                  <a:latin typeface="Arial"/>
                  <a:cs typeface="Arial"/>
                </a:rPr>
                <a:t>#</a:t>
              </a:r>
              <a:r>
                <a:rPr lang="en-GB" sz="2400" b="1" baseline="30000" dirty="0" err="1">
                  <a:solidFill>
                    <a:srgbClr val="FFFFFF"/>
                  </a:solidFill>
                  <a:latin typeface="Arial"/>
                  <a:cs typeface="Arial"/>
                </a:rPr>
                <a:t>futureNHS</a:t>
              </a:r>
              <a:endParaRPr lang="en-GB" sz="2400" b="1" baseline="30000" dirty="0">
                <a:solidFill>
                  <a:srgbClr val="FFFFFF"/>
                </a:solidFill>
                <a:latin typeface="Arial"/>
                <a:cs typeface="Arial"/>
              </a:endParaRPr>
            </a:p>
          </p:txBody>
        </p:sp>
      </p:grpSp>
      <p:sp>
        <p:nvSpPr>
          <p:cNvPr id="16" name="Slide Number Placeholder 2"/>
          <p:cNvSpPr txBox="1">
            <a:spLocks/>
          </p:cNvSpPr>
          <p:nvPr/>
        </p:nvSpPr>
        <p:spPr>
          <a:xfrm>
            <a:off x="8534400" y="649287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02D5018-2030-2046-84FC-87E41EA86E42}" type="slidenum">
              <a:rPr lang="en-US" sz="1000">
                <a:solidFill>
                  <a:schemeClr val="bg1"/>
                </a:solidFill>
                <a:latin typeface="Arial" panose="020B0604020202020204" pitchFamily="34" charset="0"/>
                <a:cs typeface="Arial" panose="020B0604020202020204" pitchFamily="34" charset="0"/>
              </a:rPr>
              <a:pPr algn="r"/>
              <a:t>23</a:t>
            </a:fld>
            <a:endParaRPr lang="en-US" sz="1000"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95248" y="1197680"/>
            <a:ext cx="4404081" cy="323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47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780878" y="109028"/>
            <a:ext cx="7356814" cy="667725"/>
          </a:xfrm>
          <a:prstGeom prst="rect">
            <a:avLst/>
          </a:prstGeom>
        </p:spPr>
        <p:txBody>
          <a:bodyPr vert="horz" lIns="77925" tIns="38963" rIns="77925" bIns="38963"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endParaRPr lang="en-US" sz="2200" dirty="0">
              <a:solidFill>
                <a:srgbClr val="0072C6"/>
              </a:solidFill>
            </a:endParaRPr>
          </a:p>
        </p:txBody>
      </p:sp>
      <p:sp>
        <p:nvSpPr>
          <p:cNvPr id="15" name="Rectangle 14"/>
          <p:cNvSpPr/>
          <p:nvPr/>
        </p:nvSpPr>
        <p:spPr>
          <a:xfrm>
            <a:off x="1492031" y="328734"/>
            <a:ext cx="9144000" cy="448019"/>
          </a:xfrm>
          <a:prstGeom prst="rect">
            <a:avLst/>
          </a:prstGeom>
        </p:spPr>
        <p:txBody>
          <a:bodyPr wrap="square" lIns="77925" tIns="38963" rIns="77925" bIns="38963">
            <a:spAutoFit/>
          </a:bodyPr>
          <a:lstStyle/>
          <a:p>
            <a:r>
              <a:rPr lang="en-US" sz="2400" b="1" dirty="0">
                <a:solidFill>
                  <a:schemeClr val="accent5"/>
                </a:solidFill>
                <a:latin typeface="Arial" panose="020B0604020202020204" pitchFamily="34" charset="0"/>
                <a:cs typeface="Arial" panose="020B0604020202020204" pitchFamily="34" charset="0"/>
              </a:rPr>
              <a:t>Multispecialty Community Providers - key elements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10188"/>
            <a:ext cx="9144000" cy="483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696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1544" y="836712"/>
            <a:ext cx="8496944" cy="4899139"/>
          </a:xfrm>
          <a:prstGeom prst="rect">
            <a:avLst/>
          </a:prstGeom>
        </p:spPr>
      </p:pic>
    </p:spTree>
    <p:extLst>
      <p:ext uri="{BB962C8B-B14F-4D97-AF65-F5344CB8AC3E}">
        <p14:creationId xmlns:p14="http://schemas.microsoft.com/office/powerpoint/2010/main" val="1853932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0339" y="1399197"/>
            <a:ext cx="8631325" cy="4459738"/>
          </a:xfrm>
        </p:spPr>
        <p:txBody>
          <a:bodyPr>
            <a:normAutofit/>
          </a:bodyPr>
          <a:lstStyle/>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p:txBody>
      </p:sp>
      <p:sp>
        <p:nvSpPr>
          <p:cNvPr id="5" name="Rectangle 4"/>
          <p:cNvSpPr/>
          <p:nvPr/>
        </p:nvSpPr>
        <p:spPr>
          <a:xfrm>
            <a:off x="1055440" y="320909"/>
            <a:ext cx="9144000" cy="448019"/>
          </a:xfrm>
          <a:prstGeom prst="rect">
            <a:avLst/>
          </a:prstGeom>
        </p:spPr>
        <p:txBody>
          <a:bodyPr wrap="square" lIns="77925" tIns="38963" rIns="77925" bIns="38963">
            <a:spAutoFit/>
          </a:bodyPr>
          <a:lstStyle/>
          <a:p>
            <a:r>
              <a:rPr lang="en-US" sz="2400" b="1" dirty="0">
                <a:solidFill>
                  <a:schemeClr val="accent5"/>
                </a:solidFill>
                <a:latin typeface="Arial" panose="020B0604020202020204" pitchFamily="34" charset="0"/>
                <a:cs typeface="Arial" panose="020B0604020202020204" pitchFamily="34" charset="0"/>
              </a:rPr>
              <a:t>Integrated Primary &amp; Acute Care Systems – key elements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6" r="1429"/>
          <a:stretch/>
        </p:blipFill>
        <p:spPr bwMode="auto">
          <a:xfrm>
            <a:off x="1524001" y="908013"/>
            <a:ext cx="9143999" cy="509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783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77863"/>
            <a:ext cx="9144000" cy="448019"/>
          </a:xfrm>
          <a:prstGeom prst="rect">
            <a:avLst/>
          </a:prstGeom>
        </p:spPr>
        <p:txBody>
          <a:bodyPr wrap="square" lIns="77925" tIns="38963" rIns="77925" bIns="38963">
            <a:spAutoFit/>
          </a:bodyPr>
          <a:lstStyle/>
          <a:p>
            <a:r>
              <a:rPr lang="en-US" sz="2400" b="1" dirty="0">
                <a:solidFill>
                  <a:srgbClr val="0070C0"/>
                </a:solidFill>
                <a:latin typeface="Arial" panose="020B0604020202020204" pitchFamily="34" charset="0"/>
                <a:cs typeface="Arial" panose="020B0604020202020204" pitchFamily="34" charset="0"/>
              </a:rPr>
              <a:t>Acute Care Collaborations - key elements emerging </a:t>
            </a:r>
          </a:p>
        </p:txBody>
      </p:sp>
      <p:sp>
        <p:nvSpPr>
          <p:cNvPr id="10" name="Slide Number Placeholder 2"/>
          <p:cNvSpPr txBox="1">
            <a:spLocks/>
          </p:cNvSpPr>
          <p:nvPr/>
        </p:nvSpPr>
        <p:spPr>
          <a:xfrm>
            <a:off x="8563428" y="6500595"/>
            <a:ext cx="2133600" cy="365125"/>
          </a:xfrm>
          <a:prstGeom prst="rect">
            <a:avLst/>
          </a:prstGeom>
        </p:spPr>
        <p:txBody>
          <a:bodyPr lIns="77925" tIns="38963" rIns="77925" bIns="3896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000" dirty="0">
              <a:solidFill>
                <a:schemeClr val="bg1"/>
              </a:solidFill>
            </a:endParaRPr>
          </a:p>
        </p:txBody>
      </p:sp>
      <p:sp>
        <p:nvSpPr>
          <p:cNvPr id="11" name="Rectangle 10"/>
          <p:cNvSpPr/>
          <p:nvPr/>
        </p:nvSpPr>
        <p:spPr>
          <a:xfrm>
            <a:off x="3971764" y="673694"/>
            <a:ext cx="4248472" cy="174719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lvl="0" algn="ctr"/>
            <a:r>
              <a:rPr lang="en-GB" b="1" dirty="0">
                <a:latin typeface="Arial" panose="020B0604020202020204" pitchFamily="34" charset="0"/>
                <a:cs typeface="Arial" panose="020B0604020202020204" pitchFamily="34" charset="0"/>
              </a:rPr>
              <a:t>There are two types of an ACC model emerging:</a:t>
            </a:r>
          </a:p>
        </p:txBody>
      </p:sp>
      <p:sp>
        <p:nvSpPr>
          <p:cNvPr id="13" name="Rectangle 12"/>
          <p:cNvSpPr/>
          <p:nvPr/>
        </p:nvSpPr>
        <p:spPr>
          <a:xfrm>
            <a:off x="2496098" y="2588468"/>
            <a:ext cx="6984279" cy="148860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spcAft>
                <a:spcPts val="600"/>
              </a:spcAft>
            </a:pPr>
            <a:r>
              <a:rPr lang="en-GB" b="1" dirty="0">
                <a:latin typeface="Arial" panose="020B0604020202020204" pitchFamily="34" charset="0"/>
                <a:cs typeface="Arial" panose="020B0604020202020204" pitchFamily="34" charset="0"/>
              </a:rPr>
              <a:t>Supported by two fundamental  emerging characteristics</a:t>
            </a:r>
            <a:r>
              <a:rPr lang="en-GB" dirty="0">
                <a:latin typeface="Arial" panose="020B0604020202020204" pitchFamily="34" charset="0"/>
                <a:cs typeface="Arial" panose="020B0604020202020204" pitchFamily="34" charset="0"/>
              </a:rPr>
              <a:t>:</a:t>
            </a:r>
          </a:p>
        </p:txBody>
      </p:sp>
      <p:sp>
        <p:nvSpPr>
          <p:cNvPr id="14" name="Rounded Rectangle 4"/>
          <p:cNvSpPr/>
          <p:nvPr/>
        </p:nvSpPr>
        <p:spPr>
          <a:xfrm>
            <a:off x="4090198" y="1422427"/>
            <a:ext cx="1933795" cy="864096"/>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a:spcAft>
                <a:spcPts val="600"/>
              </a:spcAft>
            </a:pPr>
            <a:r>
              <a:rPr lang="en-GB" sz="2000" b="1" dirty="0">
                <a:latin typeface="Arial" panose="020B0604020202020204" pitchFamily="34" charset="0"/>
                <a:cs typeface="Arial" panose="020B0604020202020204" pitchFamily="34" charset="0"/>
              </a:rPr>
              <a:t>Foundation Groups</a:t>
            </a:r>
            <a:endParaRPr lang="en-GB" sz="2000" dirty="0">
              <a:latin typeface="Arial" panose="020B0604020202020204" pitchFamily="34" charset="0"/>
              <a:cs typeface="Arial" panose="020B0604020202020204" pitchFamily="34" charset="0"/>
            </a:endParaRPr>
          </a:p>
        </p:txBody>
      </p:sp>
      <p:sp>
        <p:nvSpPr>
          <p:cNvPr id="15" name="Rounded Rectangle 6"/>
          <p:cNvSpPr/>
          <p:nvPr/>
        </p:nvSpPr>
        <p:spPr>
          <a:xfrm>
            <a:off x="6186208" y="1422427"/>
            <a:ext cx="1854008" cy="864096"/>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GB" sz="2000" b="1" dirty="0">
                <a:latin typeface="Arial" panose="020B0604020202020204" pitchFamily="34" charset="0"/>
                <a:cs typeface="Arial" panose="020B0604020202020204" pitchFamily="34" charset="0"/>
              </a:rPr>
              <a:t>Clinical networks</a:t>
            </a:r>
            <a:endParaRPr lang="en-GB" sz="2000" dirty="0">
              <a:latin typeface="Arial" panose="020B0604020202020204" pitchFamily="34" charset="0"/>
              <a:cs typeface="Arial" panose="020B0604020202020204" pitchFamily="34" charset="0"/>
            </a:endParaRPr>
          </a:p>
        </p:txBody>
      </p:sp>
      <p:sp>
        <p:nvSpPr>
          <p:cNvPr id="17" name="Rectangle 16"/>
          <p:cNvSpPr/>
          <p:nvPr/>
        </p:nvSpPr>
        <p:spPr>
          <a:xfrm>
            <a:off x="6396146" y="3092522"/>
            <a:ext cx="2796199" cy="912542"/>
          </a:xfrm>
          <a:prstGeom prst="rect">
            <a:avLst/>
          </a:prstGeom>
          <a:solidFill>
            <a:schemeClr val="accent4"/>
          </a:solidFill>
        </p:spPr>
        <p:txBody>
          <a:bodyPr wrap="square">
            <a:noAutofit/>
          </a:bodyPr>
          <a:lstStyle/>
          <a:p>
            <a:pPr algn="ctr" defTabSz="622300">
              <a:lnSpc>
                <a:spcPct val="90000"/>
              </a:lnSpc>
              <a:spcBef>
                <a:spcPct val="0"/>
              </a:spcBef>
              <a:spcAft>
                <a:spcPct val="35000"/>
              </a:spcAft>
            </a:pPr>
            <a:r>
              <a:rPr lang="en-GB" sz="2000" b="1" dirty="0">
                <a:solidFill>
                  <a:schemeClr val="bg1"/>
                </a:solidFill>
                <a:latin typeface="Arial" panose="020B0604020202020204" pitchFamily="34" charset="0"/>
                <a:cs typeface="Arial" panose="020B0604020202020204" pitchFamily="34" charset="0"/>
              </a:rPr>
              <a:t>Consolidated decision-making mechanism</a:t>
            </a:r>
          </a:p>
        </p:txBody>
      </p:sp>
      <p:sp>
        <p:nvSpPr>
          <p:cNvPr id="18" name="Rectangle 17"/>
          <p:cNvSpPr/>
          <p:nvPr/>
        </p:nvSpPr>
        <p:spPr>
          <a:xfrm>
            <a:off x="2807859" y="3068960"/>
            <a:ext cx="2796199" cy="912542"/>
          </a:xfrm>
          <a:prstGeom prst="rect">
            <a:avLst/>
          </a:prstGeom>
          <a:solidFill>
            <a:schemeClr val="accent4"/>
          </a:solidFill>
        </p:spPr>
        <p:txBody>
          <a:bodyPr wrap="square">
            <a:noAutofit/>
          </a:bodyPr>
          <a:lstStyle/>
          <a:p>
            <a:pPr algn="ctr" defTabSz="622300">
              <a:lnSpc>
                <a:spcPct val="90000"/>
              </a:lnSpc>
              <a:spcBef>
                <a:spcPct val="0"/>
              </a:spcBef>
              <a:spcAft>
                <a:spcPct val="35000"/>
              </a:spcAft>
            </a:pPr>
            <a:r>
              <a:rPr lang="en-GB" sz="2000" b="1" dirty="0">
                <a:solidFill>
                  <a:schemeClr val="bg1"/>
                </a:solidFill>
                <a:latin typeface="Arial" panose="020B0604020202020204" pitchFamily="34" charset="0"/>
                <a:cs typeface="Arial" panose="020B0604020202020204" pitchFamily="34" charset="0"/>
              </a:rPr>
              <a:t>Standardisation and evidence-based best practice</a:t>
            </a:r>
          </a:p>
        </p:txBody>
      </p:sp>
      <p:sp>
        <p:nvSpPr>
          <p:cNvPr id="16" name="Rectangle 15"/>
          <p:cNvSpPr/>
          <p:nvPr/>
        </p:nvSpPr>
        <p:spPr>
          <a:xfrm>
            <a:off x="1751792" y="4353323"/>
            <a:ext cx="8808705" cy="16561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spcAft>
                <a:spcPts val="600"/>
              </a:spcAft>
            </a:pPr>
            <a:r>
              <a:rPr lang="en-GB" b="1" dirty="0">
                <a:latin typeface="Arial" panose="020B0604020202020204" pitchFamily="34" charset="0"/>
                <a:cs typeface="Arial" panose="020B0604020202020204" pitchFamily="34" charset="0"/>
              </a:rPr>
              <a:t>Trying to find solutions to the same challenges </a:t>
            </a:r>
            <a:r>
              <a:rPr lang="en-GB" dirty="0">
                <a:latin typeface="Arial" panose="020B0604020202020204" pitchFamily="34" charset="0"/>
                <a:cs typeface="Arial" panose="020B0604020202020204" pitchFamily="34" charset="0"/>
              </a:rPr>
              <a:t>:</a:t>
            </a:r>
          </a:p>
        </p:txBody>
      </p:sp>
      <p:sp>
        <p:nvSpPr>
          <p:cNvPr id="21" name="Rectangle 20"/>
          <p:cNvSpPr/>
          <p:nvPr/>
        </p:nvSpPr>
        <p:spPr>
          <a:xfrm>
            <a:off x="1909116" y="4725144"/>
            <a:ext cx="2026645" cy="912542"/>
          </a:xfrm>
          <a:prstGeom prst="rect">
            <a:avLst/>
          </a:prstGeom>
          <a:solidFill>
            <a:schemeClr val="accent4"/>
          </a:solidFill>
        </p:spPr>
        <p:txBody>
          <a:bodyPr wrap="square">
            <a:noAutofit/>
          </a:bodyPr>
          <a:lstStyle/>
          <a:p>
            <a:pPr algn="ctr" defTabSz="622300">
              <a:lnSpc>
                <a:spcPct val="90000"/>
              </a:lnSpc>
              <a:spcBef>
                <a:spcPct val="0"/>
              </a:spcBef>
              <a:spcAft>
                <a:spcPct val="35000"/>
              </a:spcAft>
            </a:pPr>
            <a:r>
              <a:rPr lang="en-GB" sz="2000" b="1" dirty="0">
                <a:solidFill>
                  <a:schemeClr val="bg1"/>
                </a:solidFill>
                <a:latin typeface="Arial" panose="020B0604020202020204" pitchFamily="34" charset="0"/>
                <a:cs typeface="Arial" panose="020B0604020202020204" pitchFamily="34" charset="0"/>
              </a:rPr>
              <a:t>Financial pressures </a:t>
            </a:r>
          </a:p>
        </p:txBody>
      </p:sp>
      <p:sp>
        <p:nvSpPr>
          <p:cNvPr id="22" name="Rectangle 21"/>
          <p:cNvSpPr/>
          <p:nvPr/>
        </p:nvSpPr>
        <p:spPr>
          <a:xfrm>
            <a:off x="4007769" y="4725144"/>
            <a:ext cx="2026645" cy="912542"/>
          </a:xfrm>
          <a:prstGeom prst="rect">
            <a:avLst/>
          </a:prstGeom>
          <a:solidFill>
            <a:schemeClr val="accent4"/>
          </a:solidFill>
        </p:spPr>
        <p:txBody>
          <a:bodyPr wrap="square">
            <a:noAutofit/>
          </a:bodyPr>
          <a:lstStyle/>
          <a:p>
            <a:pPr algn="ctr" defTabSz="622300">
              <a:lnSpc>
                <a:spcPct val="90000"/>
              </a:lnSpc>
              <a:spcBef>
                <a:spcPct val="0"/>
              </a:spcBef>
              <a:spcAft>
                <a:spcPct val="35000"/>
              </a:spcAft>
            </a:pPr>
            <a:r>
              <a:rPr lang="en-GB" sz="2000" b="1" dirty="0">
                <a:solidFill>
                  <a:schemeClr val="bg1"/>
                </a:solidFill>
                <a:latin typeface="Arial" panose="020B0604020202020204" pitchFamily="34" charset="0"/>
                <a:cs typeface="Arial" panose="020B0604020202020204" pitchFamily="34" charset="0"/>
              </a:rPr>
              <a:t>Variation in clinical quality </a:t>
            </a:r>
          </a:p>
        </p:txBody>
      </p:sp>
      <p:sp>
        <p:nvSpPr>
          <p:cNvPr id="23" name="Rectangle 22"/>
          <p:cNvSpPr/>
          <p:nvPr/>
        </p:nvSpPr>
        <p:spPr>
          <a:xfrm>
            <a:off x="6096001" y="4725144"/>
            <a:ext cx="2026645" cy="912542"/>
          </a:xfrm>
          <a:prstGeom prst="rect">
            <a:avLst/>
          </a:prstGeom>
          <a:solidFill>
            <a:schemeClr val="accent4"/>
          </a:solidFill>
        </p:spPr>
        <p:txBody>
          <a:bodyPr wrap="square">
            <a:noAutofit/>
          </a:bodyPr>
          <a:lstStyle/>
          <a:p>
            <a:pPr algn="ctr" defTabSz="622300">
              <a:lnSpc>
                <a:spcPct val="90000"/>
              </a:lnSpc>
              <a:spcBef>
                <a:spcPct val="0"/>
              </a:spcBef>
              <a:spcAft>
                <a:spcPct val="35000"/>
              </a:spcAft>
            </a:pPr>
            <a:r>
              <a:rPr lang="en-GB" sz="2000" b="1" dirty="0">
                <a:solidFill>
                  <a:schemeClr val="bg1"/>
                </a:solidFill>
                <a:latin typeface="Arial" panose="020B0604020202020204" pitchFamily="34" charset="0"/>
                <a:cs typeface="Arial" panose="020B0604020202020204" pitchFamily="34" charset="0"/>
              </a:rPr>
              <a:t>Workforce recruitment and retention </a:t>
            </a:r>
          </a:p>
        </p:txBody>
      </p:sp>
      <p:sp>
        <p:nvSpPr>
          <p:cNvPr id="24" name="Rectangle 23"/>
          <p:cNvSpPr/>
          <p:nvPr/>
        </p:nvSpPr>
        <p:spPr>
          <a:xfrm>
            <a:off x="8173812" y="4725144"/>
            <a:ext cx="2026645" cy="912542"/>
          </a:xfrm>
          <a:prstGeom prst="rect">
            <a:avLst/>
          </a:prstGeom>
          <a:solidFill>
            <a:schemeClr val="accent4"/>
          </a:solidFill>
        </p:spPr>
        <p:txBody>
          <a:bodyPr wrap="square">
            <a:noAutofit/>
          </a:bodyPr>
          <a:lstStyle/>
          <a:p>
            <a:pPr algn="ctr" defTabSz="622300">
              <a:lnSpc>
                <a:spcPct val="90000"/>
              </a:lnSpc>
              <a:spcBef>
                <a:spcPct val="0"/>
              </a:spcBef>
              <a:spcAft>
                <a:spcPct val="35000"/>
              </a:spcAft>
            </a:pPr>
            <a:r>
              <a:rPr lang="en-GB" sz="2000" b="1" dirty="0">
                <a:solidFill>
                  <a:schemeClr val="bg1"/>
                </a:solidFill>
                <a:latin typeface="Arial" panose="020B0604020202020204" pitchFamily="34" charset="0"/>
                <a:cs typeface="Arial" panose="020B0604020202020204" pitchFamily="34" charset="0"/>
              </a:rPr>
              <a:t>Viability of specialised services </a:t>
            </a:r>
          </a:p>
        </p:txBody>
      </p:sp>
    </p:spTree>
    <p:extLst>
      <p:ext uri="{BB962C8B-B14F-4D97-AF65-F5344CB8AC3E}">
        <p14:creationId xmlns:p14="http://schemas.microsoft.com/office/powerpoint/2010/main" val="1653373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524000" y="5932130"/>
            <a:ext cx="9144000" cy="937300"/>
            <a:chOff x="0" y="5920700"/>
            <a:chExt cx="9144000" cy="937300"/>
          </a:xfrm>
        </p:grpSpPr>
        <p:pic>
          <p:nvPicPr>
            <p:cNvPr id="29" name="Picture 28" descr="bluestrip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0700"/>
              <a:ext cx="9144000" cy="937300"/>
            </a:xfrm>
            <a:prstGeom prst="rect">
              <a:avLst/>
            </a:prstGeom>
          </p:spPr>
        </p:pic>
        <p:sp>
          <p:nvSpPr>
            <p:cNvPr id="30" name="TextBox 29"/>
            <p:cNvSpPr txBox="1"/>
            <p:nvPr/>
          </p:nvSpPr>
          <p:spPr>
            <a:xfrm>
              <a:off x="179512" y="6031691"/>
              <a:ext cx="8546796" cy="338554"/>
            </a:xfrm>
            <a:prstGeom prst="rect">
              <a:avLst/>
            </a:prstGeom>
            <a:noFill/>
          </p:spPr>
          <p:txBody>
            <a:bodyPr wrap="square" rtlCol="0">
              <a:spAutoFit/>
            </a:bodyPr>
            <a:lstStyle/>
            <a:p>
              <a:r>
                <a:rPr lang="en-GB" sz="2400" b="1" baseline="30000" dirty="0">
                  <a:solidFill>
                    <a:schemeClr val="bg1"/>
                  </a:solidFill>
                  <a:latin typeface="Arial"/>
                  <a:cs typeface="Arial"/>
                </a:rPr>
                <a:t>Our values:</a:t>
              </a:r>
              <a:r>
                <a:rPr lang="en-GB" sz="2400" baseline="30000" dirty="0">
                  <a:solidFill>
                    <a:schemeClr val="bg1"/>
                  </a:solidFill>
                  <a:latin typeface="Arial"/>
                  <a:cs typeface="Arial"/>
                </a:rPr>
                <a:t> clinical engagement, patient involvement, local ownership, national support</a:t>
              </a:r>
            </a:p>
          </p:txBody>
        </p:sp>
        <p:sp>
          <p:nvSpPr>
            <p:cNvPr id="31" name="TextBox 30"/>
            <p:cNvSpPr txBox="1"/>
            <p:nvPr/>
          </p:nvSpPr>
          <p:spPr>
            <a:xfrm>
              <a:off x="179512" y="6508638"/>
              <a:ext cx="3563548" cy="338554"/>
            </a:xfrm>
            <a:prstGeom prst="rect">
              <a:avLst/>
            </a:prstGeom>
            <a:noFill/>
          </p:spPr>
          <p:txBody>
            <a:bodyPr wrap="square" rtlCol="0">
              <a:spAutoFit/>
            </a:bodyPr>
            <a:lstStyle/>
            <a:p>
              <a:r>
                <a:rPr lang="en-GB" sz="2400" b="1" baseline="30000" dirty="0" err="1">
                  <a:solidFill>
                    <a:srgbClr val="FFFFFF"/>
                  </a:solidFill>
                  <a:latin typeface="Arial"/>
                  <a:cs typeface="Arial"/>
                </a:rPr>
                <a:t>www.england.nhs.uk</a:t>
              </a:r>
              <a:r>
                <a:rPr lang="en-GB" sz="2400" b="1" baseline="30000" dirty="0">
                  <a:solidFill>
                    <a:srgbClr val="FFFFFF"/>
                  </a:solidFill>
                  <a:latin typeface="Arial"/>
                  <a:cs typeface="Arial"/>
                </a:rPr>
                <a:t>/vanguards</a:t>
              </a:r>
            </a:p>
          </p:txBody>
        </p:sp>
        <p:sp>
          <p:nvSpPr>
            <p:cNvPr id="32" name="TextBox 31"/>
            <p:cNvSpPr txBox="1"/>
            <p:nvPr/>
          </p:nvSpPr>
          <p:spPr>
            <a:xfrm>
              <a:off x="5411780" y="6519446"/>
              <a:ext cx="3563548" cy="338554"/>
            </a:xfrm>
            <a:prstGeom prst="rect">
              <a:avLst/>
            </a:prstGeom>
            <a:noFill/>
          </p:spPr>
          <p:txBody>
            <a:bodyPr wrap="square" rtlCol="0">
              <a:spAutoFit/>
            </a:bodyPr>
            <a:lstStyle/>
            <a:p>
              <a:pPr algn="r"/>
              <a:r>
                <a:rPr lang="en-GB" sz="2400" b="1" baseline="30000" dirty="0">
                  <a:solidFill>
                    <a:srgbClr val="FFFFFF"/>
                  </a:solidFill>
                  <a:latin typeface="Arial"/>
                  <a:cs typeface="Arial"/>
                </a:rPr>
                <a:t>#</a:t>
              </a:r>
              <a:r>
                <a:rPr lang="en-GB" sz="2400" b="1" baseline="30000" dirty="0" err="1">
                  <a:solidFill>
                    <a:srgbClr val="FFFFFF"/>
                  </a:solidFill>
                  <a:latin typeface="Arial"/>
                  <a:cs typeface="Arial"/>
                </a:rPr>
                <a:t>futureNHS</a:t>
              </a:r>
              <a:endParaRPr lang="en-GB" sz="2400" b="1" baseline="30000" dirty="0">
                <a:solidFill>
                  <a:srgbClr val="FFFFFF"/>
                </a:solidFill>
                <a:latin typeface="Arial"/>
                <a:cs typeface="Arial"/>
              </a:endParaRPr>
            </a:p>
          </p:txBody>
        </p:sp>
      </p:grpSp>
      <p:sp>
        <p:nvSpPr>
          <p:cNvPr id="55" name="Slide Number Placeholder 2"/>
          <p:cNvSpPr txBox="1">
            <a:spLocks/>
          </p:cNvSpPr>
          <p:nvPr/>
        </p:nvSpPr>
        <p:spPr>
          <a:xfrm>
            <a:off x="10363341" y="6622273"/>
            <a:ext cx="325925" cy="1825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02D5018-2030-2046-84FC-87E41EA86E42}" type="slidenum">
              <a:rPr lang="en-US" sz="1000">
                <a:solidFill>
                  <a:schemeClr val="bg1"/>
                </a:solidFill>
                <a:latin typeface="Arial" panose="020B0604020202020204" pitchFamily="34" charset="0"/>
                <a:cs typeface="Arial" panose="020B0604020202020204" pitchFamily="34" charset="0"/>
              </a:rPr>
              <a:pPr algn="r"/>
              <a:t>28</a:t>
            </a:fld>
            <a:endParaRPr lang="en-US" sz="1000" dirty="0">
              <a:solidFill>
                <a:schemeClr val="bg1"/>
              </a:solidFill>
              <a:latin typeface="Arial" panose="020B0604020202020204" pitchFamily="34" charset="0"/>
              <a:cs typeface="Arial" panose="020B0604020202020204" pitchFamily="34" charset="0"/>
            </a:endParaRPr>
          </a:p>
        </p:txBody>
      </p:sp>
      <p:pic>
        <p:nvPicPr>
          <p:cNvPr id="56" name="Picture 55" descr="NHS lozenge" title="NHS lozen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9657" y="207252"/>
            <a:ext cx="752856" cy="304800"/>
          </a:xfrm>
          <a:prstGeom prst="rect">
            <a:avLst/>
          </a:prstGeom>
        </p:spPr>
      </p:pic>
      <p:sp>
        <p:nvSpPr>
          <p:cNvPr id="2" name="Rectangle 1"/>
          <p:cNvSpPr/>
          <p:nvPr/>
        </p:nvSpPr>
        <p:spPr>
          <a:xfrm>
            <a:off x="9405255" y="174594"/>
            <a:ext cx="1164770" cy="478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TextBox 56"/>
          <p:cNvSpPr txBox="1"/>
          <p:nvPr/>
        </p:nvSpPr>
        <p:spPr>
          <a:xfrm>
            <a:off x="1524000" y="769550"/>
            <a:ext cx="9144000" cy="523220"/>
          </a:xfrm>
          <a:prstGeom prst="rect">
            <a:avLst/>
          </a:prstGeom>
          <a:noFill/>
        </p:spPr>
        <p:txBody>
          <a:bodyPr wrap="square" rtlCol="0">
            <a:spAutoFit/>
          </a:bodyPr>
          <a:lstStyle/>
          <a:p>
            <a:r>
              <a:rPr lang="en-GB" sz="1400" dirty="0">
                <a:solidFill>
                  <a:srgbClr val="0070C0"/>
                </a:solidFill>
                <a:latin typeface="Arial" panose="020B0604020202020204" pitchFamily="34" charset="0"/>
                <a:cs typeface="Arial" panose="020B0604020202020204" pitchFamily="34" charset="0"/>
              </a:rPr>
              <a:t>While all vanguards are working in response to their different local needs, we are learning that there are common components across each of the first wave of care model types.</a:t>
            </a:r>
            <a:endParaRPr lang="en-GB" dirty="0"/>
          </a:p>
        </p:txBody>
      </p:sp>
      <p:sp>
        <p:nvSpPr>
          <p:cNvPr id="5" name="Title 1"/>
          <p:cNvSpPr txBox="1">
            <a:spLocks/>
          </p:cNvSpPr>
          <p:nvPr/>
        </p:nvSpPr>
        <p:spPr>
          <a:xfrm>
            <a:off x="1629989" y="137074"/>
            <a:ext cx="8940036" cy="715579"/>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nSpc>
                <a:spcPct val="90000"/>
              </a:lnSpc>
              <a:defRPr/>
            </a:pPr>
            <a:r>
              <a:rPr sz="2400" dirty="0">
                <a:solidFill>
                  <a:srgbClr val="0072C6"/>
                </a:solidFill>
              </a:rPr>
              <a:t>Common components of successful new care models are emerging</a:t>
            </a:r>
          </a:p>
        </p:txBody>
      </p:sp>
      <p:sp>
        <p:nvSpPr>
          <p:cNvPr id="58" name="Rectangle 57"/>
          <p:cNvSpPr/>
          <p:nvPr/>
        </p:nvSpPr>
        <p:spPr>
          <a:xfrm>
            <a:off x="1629989" y="1355566"/>
            <a:ext cx="2880000" cy="4475216"/>
          </a:xfrm>
          <a:prstGeom prst="rect">
            <a:avLst/>
          </a:prstGeom>
          <a:noFill/>
          <a:ln w="19050">
            <a:solidFill>
              <a:schemeClr val="tx2"/>
            </a:solidFill>
            <a:prstDash val="dash"/>
          </a:ln>
        </p:spPr>
        <p:style>
          <a:lnRef idx="2">
            <a:schemeClr val="accent1"/>
          </a:lnRef>
          <a:fillRef idx="1">
            <a:schemeClr val="lt1"/>
          </a:fillRef>
          <a:effectRef idx="0">
            <a:schemeClr val="accent1"/>
          </a:effectRef>
          <a:fontRef idx="minor">
            <a:schemeClr val="dk1"/>
          </a:fontRef>
        </p:style>
        <p:txBody>
          <a:bodyPr wrap="square">
            <a:noAutofit/>
          </a:bodyPr>
          <a:lstStyle/>
          <a:p>
            <a:pPr lvl="0"/>
            <a:r>
              <a:rPr lang="en-GB" sz="1200" dirty="0">
                <a:solidFill>
                  <a:srgbClr val="005B9C"/>
                </a:solidFill>
                <a:latin typeface="Arial" panose="020B0604020202020204" pitchFamily="34" charset="0"/>
                <a:cs typeface="Arial" panose="020B0604020202020204" pitchFamily="34" charset="0"/>
              </a:rPr>
              <a:t>There are </a:t>
            </a:r>
            <a:r>
              <a:rPr lang="en-GB" sz="1200" b="1" dirty="0">
                <a:solidFill>
                  <a:srgbClr val="005B9C"/>
                </a:solidFill>
                <a:latin typeface="Arial" panose="020B0604020202020204" pitchFamily="34" charset="0"/>
                <a:cs typeface="Arial" panose="020B0604020202020204" pitchFamily="34" charset="0"/>
              </a:rPr>
              <a:t>five</a:t>
            </a:r>
            <a:r>
              <a:rPr lang="en-GB" sz="1200" dirty="0">
                <a:solidFill>
                  <a:srgbClr val="005B9C"/>
                </a:solidFill>
                <a:latin typeface="Arial" panose="020B0604020202020204" pitchFamily="34" charset="0"/>
                <a:cs typeface="Arial" panose="020B0604020202020204" pitchFamily="34" charset="0"/>
              </a:rPr>
              <a:t> core characteristics in the </a:t>
            </a:r>
            <a:r>
              <a:rPr lang="en-GB" sz="1200" b="1" dirty="0">
                <a:solidFill>
                  <a:srgbClr val="005B9C"/>
                </a:solidFill>
                <a:latin typeface="Arial" panose="020B0604020202020204" pitchFamily="34" charset="0"/>
                <a:cs typeface="Arial" panose="020B0604020202020204" pitchFamily="34" charset="0"/>
              </a:rPr>
              <a:t>PACS</a:t>
            </a:r>
            <a:r>
              <a:rPr lang="en-GB" sz="1200" dirty="0">
                <a:solidFill>
                  <a:srgbClr val="005B9C"/>
                </a:solidFill>
                <a:latin typeface="Arial" panose="020B0604020202020204" pitchFamily="34" charset="0"/>
                <a:cs typeface="Arial" panose="020B0604020202020204" pitchFamily="34" charset="0"/>
              </a:rPr>
              <a:t> framework emerging from the vanguard community</a:t>
            </a:r>
          </a:p>
          <a:p>
            <a:endParaRPr lang="en-GB" sz="1200" dirty="0">
              <a:solidFill>
                <a:srgbClr val="005B9C"/>
              </a:solidFill>
              <a:latin typeface="Arial" panose="020B0604020202020204" pitchFamily="34" charset="0"/>
              <a:cs typeface="Arial" panose="020B0604020202020204" pitchFamily="34" charset="0"/>
            </a:endParaRPr>
          </a:p>
          <a:p>
            <a:pPr marL="428625" indent="-3429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A population health </a:t>
            </a:r>
            <a:r>
              <a:rPr lang="en-GB" sz="1200" dirty="0">
                <a:solidFill>
                  <a:srgbClr val="005B9C"/>
                </a:solidFill>
                <a:latin typeface="Arial" panose="020B0604020202020204" pitchFamily="34" charset="0"/>
                <a:cs typeface="Arial" panose="020B0604020202020204" pitchFamily="34" charset="0"/>
              </a:rPr>
              <a:t>and wellbeing care model</a:t>
            </a:r>
          </a:p>
          <a:p>
            <a:pPr marL="428625" indent="-3429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Accountability</a:t>
            </a:r>
            <a:r>
              <a:rPr lang="en-GB" sz="1200" dirty="0">
                <a:solidFill>
                  <a:srgbClr val="005B9C"/>
                </a:solidFill>
                <a:latin typeface="Arial" panose="020B0604020202020204" pitchFamily="34" charset="0"/>
                <a:cs typeface="Arial" panose="020B0604020202020204" pitchFamily="34" charset="0"/>
              </a:rPr>
              <a:t> for the whole population </a:t>
            </a:r>
          </a:p>
          <a:p>
            <a:pPr marL="428625" indent="-3429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Integrated governance and organisational form </a:t>
            </a:r>
            <a:r>
              <a:rPr lang="en-GB" sz="1200" dirty="0">
                <a:solidFill>
                  <a:srgbClr val="005B9C"/>
                </a:solidFill>
                <a:latin typeface="Arial" panose="020B0604020202020204" pitchFamily="34" charset="0"/>
                <a:cs typeface="Arial" panose="020B0604020202020204" pitchFamily="34" charset="0"/>
              </a:rPr>
              <a:t>to support population health </a:t>
            </a:r>
          </a:p>
          <a:p>
            <a:pPr marL="428625" indent="-3429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System leadership </a:t>
            </a:r>
            <a:r>
              <a:rPr lang="en-GB" sz="1200" dirty="0">
                <a:solidFill>
                  <a:srgbClr val="005B9C"/>
                </a:solidFill>
                <a:latin typeface="Arial" panose="020B0604020202020204" pitchFamily="34" charset="0"/>
                <a:cs typeface="Arial" panose="020B0604020202020204" pitchFamily="34" charset="0"/>
              </a:rPr>
              <a:t>to support population health </a:t>
            </a:r>
          </a:p>
          <a:p>
            <a:pPr marL="428625" indent="-3429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Contracting and payment systems </a:t>
            </a:r>
            <a:r>
              <a:rPr lang="en-GB" sz="1200" dirty="0">
                <a:solidFill>
                  <a:srgbClr val="005B9C"/>
                </a:solidFill>
                <a:latin typeface="Arial" panose="020B0604020202020204" pitchFamily="34" charset="0"/>
                <a:cs typeface="Arial" panose="020B0604020202020204" pitchFamily="34" charset="0"/>
              </a:rPr>
              <a:t>that support population health</a:t>
            </a:r>
            <a:r>
              <a:rPr lang="en-GB" sz="1200" b="1" dirty="0">
                <a:solidFill>
                  <a:srgbClr val="005B9C"/>
                </a:solidFill>
                <a:latin typeface="Arial" panose="020B0604020202020204" pitchFamily="34" charset="0"/>
                <a:cs typeface="Arial" panose="020B0604020202020204" pitchFamily="34" charset="0"/>
              </a:rPr>
              <a:t> </a:t>
            </a:r>
            <a:endParaRPr lang="en-GB" sz="1200" dirty="0">
              <a:solidFill>
                <a:srgbClr val="005B9C"/>
              </a:solidFill>
              <a:latin typeface="Arial" panose="020B0604020202020204" pitchFamily="34" charset="0"/>
              <a:cs typeface="Arial" panose="020B0604020202020204" pitchFamily="34" charset="0"/>
            </a:endParaRPr>
          </a:p>
        </p:txBody>
      </p:sp>
      <p:sp>
        <p:nvSpPr>
          <p:cNvPr id="59" name="Rectangle 58"/>
          <p:cNvSpPr/>
          <p:nvPr/>
        </p:nvSpPr>
        <p:spPr>
          <a:xfrm>
            <a:off x="4649695" y="1355566"/>
            <a:ext cx="2880000" cy="4475216"/>
          </a:xfrm>
          <a:prstGeom prst="rect">
            <a:avLst/>
          </a:prstGeom>
          <a:ln w="19050">
            <a:solidFill>
              <a:schemeClr val="accent2"/>
            </a:solidFill>
            <a:prstDash val="dash"/>
          </a:ln>
        </p:spPr>
        <p:style>
          <a:lnRef idx="2">
            <a:schemeClr val="accent2"/>
          </a:lnRef>
          <a:fillRef idx="1">
            <a:schemeClr val="lt1"/>
          </a:fillRef>
          <a:effectRef idx="0">
            <a:schemeClr val="accent2"/>
          </a:effectRef>
          <a:fontRef idx="minor">
            <a:schemeClr val="dk1"/>
          </a:fontRef>
        </p:style>
        <p:txBody>
          <a:bodyPr wrap="square">
            <a:noAutofit/>
          </a:bodyPr>
          <a:lstStyle/>
          <a:p>
            <a:pPr lvl="0"/>
            <a:r>
              <a:rPr lang="en-GB" sz="1200" dirty="0">
                <a:solidFill>
                  <a:srgbClr val="005B9C"/>
                </a:solidFill>
                <a:latin typeface="Arial" panose="020B0604020202020204" pitchFamily="34" charset="0"/>
                <a:cs typeface="Arial" panose="020B0604020202020204" pitchFamily="34" charset="0"/>
              </a:rPr>
              <a:t>There are </a:t>
            </a:r>
            <a:r>
              <a:rPr lang="en-GB" sz="1200" b="1" dirty="0">
                <a:solidFill>
                  <a:srgbClr val="005B9C"/>
                </a:solidFill>
                <a:latin typeface="Arial" panose="020B0604020202020204" pitchFamily="34" charset="0"/>
                <a:cs typeface="Arial" panose="020B0604020202020204" pitchFamily="34" charset="0"/>
              </a:rPr>
              <a:t>four</a:t>
            </a:r>
            <a:r>
              <a:rPr lang="en-GB" sz="1200" dirty="0">
                <a:solidFill>
                  <a:srgbClr val="005B9C"/>
                </a:solidFill>
                <a:latin typeface="Arial" panose="020B0604020202020204" pitchFamily="34" charset="0"/>
                <a:cs typeface="Arial" panose="020B0604020202020204" pitchFamily="34" charset="0"/>
              </a:rPr>
              <a:t> core components to the emerging </a:t>
            </a:r>
            <a:r>
              <a:rPr lang="en-GB" sz="1200" b="1" dirty="0">
                <a:solidFill>
                  <a:srgbClr val="005B9C"/>
                </a:solidFill>
                <a:latin typeface="Arial" panose="020B0604020202020204" pitchFamily="34" charset="0"/>
                <a:cs typeface="Arial" panose="020B0604020202020204" pitchFamily="34" charset="0"/>
              </a:rPr>
              <a:t>MCP </a:t>
            </a:r>
            <a:r>
              <a:rPr lang="en-GB" sz="1200" dirty="0">
                <a:solidFill>
                  <a:srgbClr val="005B9C"/>
                </a:solidFill>
                <a:latin typeface="Arial" panose="020B0604020202020204" pitchFamily="34" charset="0"/>
                <a:cs typeface="Arial" panose="020B0604020202020204" pitchFamily="34" charset="0"/>
              </a:rPr>
              <a:t>framework:</a:t>
            </a:r>
          </a:p>
          <a:p>
            <a:pPr lvl="0"/>
            <a:endParaRPr lang="en-GB" sz="1200" dirty="0">
              <a:solidFill>
                <a:srgbClr val="005B9C"/>
              </a:solidFill>
              <a:latin typeface="Arial" panose="020B0604020202020204" pitchFamily="34" charset="0"/>
              <a:cs typeface="Arial" panose="020B0604020202020204" pitchFamily="34" charset="0"/>
            </a:endParaRPr>
          </a:p>
          <a:p>
            <a:pPr marL="342900" indent="-3429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A population health </a:t>
            </a:r>
            <a:r>
              <a:rPr lang="en-GB" sz="1200" dirty="0">
                <a:solidFill>
                  <a:srgbClr val="005B9C"/>
                </a:solidFill>
                <a:latin typeface="Arial" panose="020B0604020202020204" pitchFamily="34" charset="0"/>
                <a:cs typeface="Arial" panose="020B0604020202020204" pitchFamily="34" charset="0"/>
              </a:rPr>
              <a:t>and care model focused on </a:t>
            </a:r>
            <a:r>
              <a:rPr lang="en-GB" sz="1200" b="1" dirty="0">
                <a:solidFill>
                  <a:srgbClr val="005B9C"/>
                </a:solidFill>
                <a:latin typeface="Arial" panose="020B0604020202020204" pitchFamily="34" charset="0"/>
                <a:cs typeface="Arial" panose="020B0604020202020204" pitchFamily="34" charset="0"/>
              </a:rPr>
              <a:t>proactive and preventative care</a:t>
            </a:r>
            <a:r>
              <a:rPr lang="en-GB" sz="1200" dirty="0">
                <a:solidFill>
                  <a:srgbClr val="005B9C"/>
                </a:solidFill>
                <a:latin typeface="Arial" panose="020B0604020202020204" pitchFamily="34" charset="0"/>
                <a:cs typeface="Arial" panose="020B0604020202020204" pitchFamily="34" charset="0"/>
              </a:rPr>
              <a:t> tailored around the needs of the individual </a:t>
            </a:r>
          </a:p>
          <a:p>
            <a:pPr marL="342900" indent="-3429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Empowering </a:t>
            </a:r>
            <a:r>
              <a:rPr lang="en-GB" sz="1200" dirty="0">
                <a:solidFill>
                  <a:srgbClr val="005B9C"/>
                </a:solidFill>
                <a:latin typeface="Arial" panose="020B0604020202020204" pitchFamily="34" charset="0"/>
                <a:cs typeface="Arial" panose="020B0604020202020204" pitchFamily="34" charset="0"/>
              </a:rPr>
              <a:t>patients and local people to support each other and themselves in their health and care</a:t>
            </a:r>
          </a:p>
          <a:p>
            <a:pPr marL="342900" indent="-3429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Multi disciplinary health care </a:t>
            </a:r>
            <a:r>
              <a:rPr lang="en-GB" sz="1200" dirty="0">
                <a:solidFill>
                  <a:srgbClr val="005B9C"/>
                </a:solidFill>
                <a:latin typeface="Arial" panose="020B0604020202020204" pitchFamily="34" charset="0"/>
                <a:cs typeface="Arial" panose="020B0604020202020204" pitchFamily="34" charset="0"/>
              </a:rPr>
              <a:t>professionals working within an organisation that has </a:t>
            </a:r>
            <a:r>
              <a:rPr lang="en-GB" sz="1200" b="1" dirty="0">
                <a:solidFill>
                  <a:srgbClr val="005B9C"/>
                </a:solidFill>
                <a:latin typeface="Arial" panose="020B0604020202020204" pitchFamily="34" charset="0"/>
                <a:cs typeface="Arial" panose="020B0604020202020204" pitchFamily="34" charset="0"/>
              </a:rPr>
              <a:t>accountability</a:t>
            </a:r>
            <a:r>
              <a:rPr lang="en-GB" sz="1200" dirty="0">
                <a:solidFill>
                  <a:srgbClr val="005B9C"/>
                </a:solidFill>
                <a:latin typeface="Arial" panose="020B0604020202020204" pitchFamily="34" charset="0"/>
                <a:cs typeface="Arial" panose="020B0604020202020204" pitchFamily="34" charset="0"/>
              </a:rPr>
              <a:t> for the delivery of health and care services for their population; </a:t>
            </a:r>
          </a:p>
          <a:p>
            <a:pPr marL="342900" indent="-3429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Contracting and payment systems </a:t>
            </a:r>
            <a:r>
              <a:rPr lang="en-GB" sz="1200" dirty="0">
                <a:solidFill>
                  <a:srgbClr val="005B9C"/>
                </a:solidFill>
                <a:latin typeface="Arial" panose="020B0604020202020204" pitchFamily="34" charset="0"/>
                <a:cs typeface="Arial" panose="020B0604020202020204" pitchFamily="34" charset="0"/>
              </a:rPr>
              <a:t>that incentivise and enable the delivery of services for population health</a:t>
            </a:r>
          </a:p>
        </p:txBody>
      </p:sp>
      <p:sp>
        <p:nvSpPr>
          <p:cNvPr id="60" name="Rectangle 59"/>
          <p:cNvSpPr/>
          <p:nvPr/>
        </p:nvSpPr>
        <p:spPr>
          <a:xfrm>
            <a:off x="7669401" y="1355566"/>
            <a:ext cx="2880000" cy="4475216"/>
          </a:xfrm>
          <a:prstGeom prst="rect">
            <a:avLst/>
          </a:prstGeom>
          <a:ln w="19050">
            <a:solidFill>
              <a:schemeClr val="accent3"/>
            </a:solidFill>
            <a:prstDash val="dash"/>
          </a:ln>
        </p:spPr>
        <p:style>
          <a:lnRef idx="2">
            <a:schemeClr val="accent3"/>
          </a:lnRef>
          <a:fillRef idx="1">
            <a:schemeClr val="lt1"/>
          </a:fillRef>
          <a:effectRef idx="0">
            <a:schemeClr val="accent3"/>
          </a:effectRef>
          <a:fontRef idx="minor">
            <a:schemeClr val="dk1"/>
          </a:fontRef>
        </p:style>
        <p:txBody>
          <a:bodyPr wrap="square">
            <a:noAutofit/>
          </a:bodyPr>
          <a:lstStyle/>
          <a:p>
            <a:pPr lvl="0"/>
            <a:r>
              <a:rPr lang="en-GB" sz="1200" dirty="0">
                <a:solidFill>
                  <a:srgbClr val="005B9C"/>
                </a:solidFill>
                <a:latin typeface="Arial" panose="020B0604020202020204" pitchFamily="34" charset="0"/>
                <a:cs typeface="Arial" panose="020B0604020202020204" pitchFamily="34" charset="0"/>
              </a:rPr>
              <a:t>There are  </a:t>
            </a:r>
            <a:r>
              <a:rPr lang="en-GB" sz="1200" b="1" dirty="0">
                <a:solidFill>
                  <a:srgbClr val="005B9C"/>
                </a:solidFill>
                <a:latin typeface="Arial" panose="020B0604020202020204" pitchFamily="34" charset="0"/>
                <a:cs typeface="Arial" panose="020B0604020202020204" pitchFamily="34" charset="0"/>
              </a:rPr>
              <a:t>eight</a:t>
            </a:r>
            <a:r>
              <a:rPr lang="en-GB" sz="1200" dirty="0">
                <a:solidFill>
                  <a:srgbClr val="005B9C"/>
                </a:solidFill>
                <a:latin typeface="Arial" panose="020B0604020202020204" pitchFamily="34" charset="0"/>
                <a:cs typeface="Arial" panose="020B0604020202020204" pitchFamily="34" charset="0"/>
              </a:rPr>
              <a:t> core themes to the framework emerging from the </a:t>
            </a:r>
            <a:r>
              <a:rPr lang="en-GB" sz="1200" b="1" dirty="0">
                <a:solidFill>
                  <a:srgbClr val="005B9C"/>
                </a:solidFill>
                <a:latin typeface="Arial" panose="020B0604020202020204" pitchFamily="34" charset="0"/>
                <a:cs typeface="Arial" panose="020B0604020202020204" pitchFamily="34" charset="0"/>
              </a:rPr>
              <a:t>enhanced health in care homes</a:t>
            </a:r>
            <a:r>
              <a:rPr lang="en-GB" sz="1200" dirty="0">
                <a:solidFill>
                  <a:srgbClr val="005B9C"/>
                </a:solidFill>
                <a:latin typeface="Arial" panose="020B0604020202020204" pitchFamily="34" charset="0"/>
                <a:cs typeface="Arial" panose="020B0604020202020204" pitchFamily="34" charset="0"/>
              </a:rPr>
              <a:t> vanguard community:</a:t>
            </a:r>
          </a:p>
          <a:p>
            <a:pPr lvl="0"/>
            <a:endParaRPr lang="en-GB" sz="1200" dirty="0">
              <a:solidFill>
                <a:srgbClr val="005B9C"/>
              </a:solidFill>
              <a:latin typeface="Arial" panose="020B0604020202020204" pitchFamily="34" charset="0"/>
              <a:cs typeface="Arial" panose="020B0604020202020204" pitchFamily="34" charset="0"/>
            </a:endParaRPr>
          </a:p>
          <a:p>
            <a:pPr marL="228600" indent="-2286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Holistic care </a:t>
            </a:r>
            <a:r>
              <a:rPr lang="en-GB" sz="1200" dirty="0">
                <a:solidFill>
                  <a:srgbClr val="005B9C"/>
                </a:solidFill>
                <a:latin typeface="Arial" panose="020B0604020202020204" pitchFamily="34" charset="0"/>
                <a:cs typeface="Arial" panose="020B0604020202020204" pitchFamily="34" charset="0"/>
              </a:rPr>
              <a:t>and wellbeing</a:t>
            </a:r>
          </a:p>
          <a:p>
            <a:pPr marL="228600" indent="-2286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Enhanced primary care </a:t>
            </a:r>
            <a:r>
              <a:rPr lang="en-GB" sz="1200" dirty="0">
                <a:solidFill>
                  <a:srgbClr val="005B9C"/>
                </a:solidFill>
                <a:latin typeface="Arial" panose="020B0604020202020204" pitchFamily="34" charset="0"/>
                <a:cs typeface="Arial" panose="020B0604020202020204" pitchFamily="34" charset="0"/>
              </a:rPr>
              <a:t>support</a:t>
            </a:r>
          </a:p>
          <a:p>
            <a:pPr marL="228600" indent="-228600">
              <a:spcBef>
                <a:spcPts val="600"/>
              </a:spcBef>
              <a:buFont typeface="+mj-lt"/>
              <a:buAutoNum type="alphaUcPeriod"/>
            </a:pPr>
            <a:r>
              <a:rPr lang="en-GB" sz="1200" b="1" dirty="0">
                <a:solidFill>
                  <a:srgbClr val="005B9C"/>
                </a:solidFill>
                <a:latin typeface="Arial" panose="020B0604020202020204" pitchFamily="34" charset="0"/>
                <a:cs typeface="Arial" panose="020B0604020202020204" pitchFamily="34" charset="0"/>
              </a:rPr>
              <a:t>Multi-disciplinary team </a:t>
            </a:r>
            <a:r>
              <a:rPr lang="en-GB" sz="1200" dirty="0">
                <a:solidFill>
                  <a:srgbClr val="005B9C"/>
                </a:solidFill>
                <a:latin typeface="Arial" panose="020B0604020202020204" pitchFamily="34" charset="0"/>
                <a:cs typeface="Arial" panose="020B0604020202020204" pitchFamily="34" charset="0"/>
              </a:rPr>
              <a:t>(MDT) in-reach models including coordinated social care</a:t>
            </a:r>
          </a:p>
          <a:p>
            <a:pPr marL="228600" indent="-228600">
              <a:spcBef>
                <a:spcPts val="600"/>
              </a:spcBef>
              <a:buFont typeface="+mj-lt"/>
              <a:buAutoNum type="alphaUcPeriod"/>
              <a:defRPr/>
            </a:pPr>
            <a:r>
              <a:rPr lang="en-GB" sz="1200" b="1" dirty="0">
                <a:solidFill>
                  <a:srgbClr val="005B9C"/>
                </a:solidFill>
                <a:latin typeface="Arial" panose="020B0604020202020204" pitchFamily="34" charset="0"/>
                <a:cs typeface="Arial" panose="020B0604020202020204" pitchFamily="34" charset="0"/>
              </a:rPr>
              <a:t>Access to urgent and emergency care </a:t>
            </a:r>
            <a:r>
              <a:rPr lang="en-GB" sz="1200" dirty="0">
                <a:solidFill>
                  <a:srgbClr val="005B9C"/>
                </a:solidFill>
                <a:latin typeface="Arial" panose="020B0604020202020204" pitchFamily="34" charset="0"/>
                <a:cs typeface="Arial" panose="020B0604020202020204" pitchFamily="34" charset="0"/>
              </a:rPr>
              <a:t>when needed</a:t>
            </a:r>
          </a:p>
          <a:p>
            <a:pPr marL="228600" indent="-228600">
              <a:spcBef>
                <a:spcPts val="600"/>
              </a:spcBef>
              <a:buFont typeface="+mj-lt"/>
              <a:buAutoNum type="alphaUcPeriod"/>
              <a:defRPr/>
            </a:pPr>
            <a:r>
              <a:rPr lang="en-GB" sz="1200" b="1" dirty="0" err="1">
                <a:solidFill>
                  <a:srgbClr val="005B9C"/>
                </a:solidFill>
                <a:latin typeface="Arial" panose="020B0604020202020204" pitchFamily="34" charset="0"/>
                <a:cs typeface="Arial" panose="020B0604020202020204" pitchFamily="34" charset="0"/>
              </a:rPr>
              <a:t>Reablement</a:t>
            </a:r>
            <a:endParaRPr lang="en-GB" sz="1200" b="1" dirty="0">
              <a:solidFill>
                <a:srgbClr val="005B9C"/>
              </a:solidFill>
              <a:latin typeface="Arial" panose="020B0604020202020204" pitchFamily="34" charset="0"/>
              <a:cs typeface="Arial" panose="020B0604020202020204" pitchFamily="34" charset="0"/>
            </a:endParaRPr>
          </a:p>
          <a:p>
            <a:pPr marL="228600" indent="-228600">
              <a:spcBef>
                <a:spcPts val="600"/>
              </a:spcBef>
              <a:buFont typeface="+mj-lt"/>
              <a:buAutoNum type="alphaUcPeriod"/>
              <a:defRPr/>
            </a:pPr>
            <a:r>
              <a:rPr lang="en-GB" sz="1200" b="1" dirty="0">
                <a:solidFill>
                  <a:srgbClr val="005B9C"/>
                </a:solidFill>
                <a:latin typeface="Arial" panose="020B0604020202020204" pitchFamily="34" charset="0"/>
                <a:cs typeface="Arial" panose="020B0604020202020204" pitchFamily="34" charset="0"/>
              </a:rPr>
              <a:t>Supporting older people with complex co-morbidities </a:t>
            </a:r>
            <a:r>
              <a:rPr lang="en-GB" sz="1200" dirty="0">
                <a:solidFill>
                  <a:srgbClr val="005B9C"/>
                </a:solidFill>
                <a:latin typeface="Arial" panose="020B0604020202020204" pitchFamily="34" charset="0"/>
                <a:cs typeface="Arial" panose="020B0604020202020204" pitchFamily="34" charset="0"/>
              </a:rPr>
              <a:t>including dementia and frailty</a:t>
            </a:r>
          </a:p>
          <a:p>
            <a:pPr marL="228600" indent="-228600">
              <a:spcBef>
                <a:spcPts val="600"/>
              </a:spcBef>
              <a:buFont typeface="+mj-lt"/>
              <a:buAutoNum type="alphaUcPeriod"/>
              <a:defRPr/>
            </a:pPr>
            <a:r>
              <a:rPr lang="en-GB" sz="1200" b="1" dirty="0">
                <a:solidFill>
                  <a:srgbClr val="005B9C"/>
                </a:solidFill>
                <a:latin typeface="Arial" panose="020B0604020202020204" pitchFamily="34" charset="0"/>
                <a:cs typeface="Arial" panose="020B0604020202020204" pitchFamily="34" charset="0"/>
              </a:rPr>
              <a:t>End of life care </a:t>
            </a:r>
            <a:r>
              <a:rPr lang="en-GB" sz="1200" dirty="0">
                <a:solidFill>
                  <a:srgbClr val="005B9C"/>
                </a:solidFill>
                <a:latin typeface="Arial" panose="020B0604020202020204" pitchFamily="34" charset="0"/>
                <a:cs typeface="Arial" panose="020B0604020202020204" pitchFamily="34" charset="0"/>
              </a:rPr>
              <a:t>(EOL) plans</a:t>
            </a:r>
          </a:p>
          <a:p>
            <a:pPr marL="228600" indent="-228600">
              <a:spcBef>
                <a:spcPts val="600"/>
              </a:spcBef>
              <a:buFont typeface="+mj-lt"/>
              <a:buAutoNum type="alphaUcPeriod"/>
              <a:defRPr/>
            </a:pPr>
            <a:r>
              <a:rPr lang="en-GB" sz="1200" b="1" dirty="0">
                <a:solidFill>
                  <a:srgbClr val="005B9C"/>
                </a:solidFill>
                <a:latin typeface="Arial" panose="020B0604020202020204" pitchFamily="34" charset="0"/>
                <a:cs typeface="Arial" panose="020B0604020202020204" pitchFamily="34" charset="0"/>
              </a:rPr>
              <a:t>Person-centred, integrated </a:t>
            </a:r>
            <a:r>
              <a:rPr lang="en-GB" sz="1200" dirty="0">
                <a:solidFill>
                  <a:srgbClr val="005B9C"/>
                </a:solidFill>
                <a:latin typeface="Arial" panose="020B0604020202020204" pitchFamily="34" charset="0"/>
                <a:cs typeface="Arial" panose="020B0604020202020204" pitchFamily="34" charset="0"/>
              </a:rPr>
              <a:t>care</a:t>
            </a:r>
          </a:p>
          <a:p>
            <a:endParaRPr lang="en-GB" sz="1200" dirty="0">
              <a:solidFill>
                <a:srgbClr val="005B9C"/>
              </a:solidFill>
              <a:latin typeface="Arial" panose="020B0604020202020204" pitchFamily="34" charset="0"/>
              <a:cs typeface="Arial" panose="020B0604020202020204" pitchFamily="34" charset="0"/>
            </a:endParaRPr>
          </a:p>
          <a:p>
            <a:pPr lvl="0"/>
            <a:endParaRPr lang="en-GB" sz="1200" dirty="0">
              <a:solidFill>
                <a:srgbClr val="005B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608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0590" y="1590750"/>
            <a:ext cx="5249645" cy="4738921"/>
          </a:xfrm>
          <a:prstGeom prst="rect">
            <a:avLst/>
          </a:prstGeom>
        </p:spPr>
      </p:pic>
      <p:sp>
        <p:nvSpPr>
          <p:cNvPr id="3" name="TextBox 2"/>
          <p:cNvSpPr txBox="1"/>
          <p:nvPr/>
        </p:nvSpPr>
        <p:spPr>
          <a:xfrm>
            <a:off x="630331" y="548680"/>
            <a:ext cx="9930165" cy="1046440"/>
          </a:xfrm>
          <a:prstGeom prst="rect">
            <a:avLst/>
          </a:prstGeom>
          <a:noFill/>
        </p:spPr>
        <p:txBody>
          <a:bodyPr wrap="square" rtlCol="0">
            <a:spAutoFit/>
          </a:bodyPr>
          <a:lstStyle/>
          <a:p>
            <a:r>
              <a:rPr lang="en-GB" sz="2200" b="1" dirty="0">
                <a:solidFill>
                  <a:schemeClr val="accent5"/>
                </a:solidFill>
              </a:rPr>
              <a:t>Feb/March 2016 new initiative of the Sustainability and Transformation Plan for each regional geography. There are 44 identified nationally.</a:t>
            </a:r>
            <a:endParaRPr lang="en-GB" dirty="0"/>
          </a:p>
          <a:p>
            <a:endParaRPr lang="en-GB" dirty="0"/>
          </a:p>
        </p:txBody>
      </p:sp>
    </p:spTree>
    <p:extLst>
      <p:ext uri="{BB962C8B-B14F-4D97-AF65-F5344CB8AC3E}">
        <p14:creationId xmlns:p14="http://schemas.microsoft.com/office/powerpoint/2010/main" val="3001717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A brief overview of the UK National Health Service</a:t>
            </a:r>
            <a:endParaRPr lang="en-GB" dirty="0"/>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fld id="{92EC505D-6FF5-4CB0-AE5C-8C8DA0917F85}" type="slidenum">
              <a:rPr lang="en-GB" smtClean="0"/>
              <a:t>3</a:t>
            </a:fld>
            <a:endParaRPr lang="en-GB"/>
          </a:p>
        </p:txBody>
      </p:sp>
      <p:pic>
        <p:nvPicPr>
          <p:cNvPr id="2050" name="Picture 2" descr="Image result for map uk nhs devolved 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92" y="902015"/>
            <a:ext cx="3456384" cy="56233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344" y="1412776"/>
            <a:ext cx="5760640" cy="523220"/>
          </a:xfrm>
          <a:prstGeom prst="rect">
            <a:avLst/>
          </a:prstGeom>
          <a:noFill/>
        </p:spPr>
        <p:txBody>
          <a:bodyPr wrap="square" rtlCol="0">
            <a:spAutoFit/>
          </a:bodyPr>
          <a:lstStyle/>
          <a:p>
            <a:r>
              <a:rPr lang="en-GB" sz="2800" dirty="0"/>
              <a:t>The UK NHS as 4 Devolved Systems</a:t>
            </a:r>
          </a:p>
        </p:txBody>
      </p:sp>
    </p:spTree>
    <p:extLst>
      <p:ext uri="{BB962C8B-B14F-4D97-AF65-F5344CB8AC3E}">
        <p14:creationId xmlns:p14="http://schemas.microsoft.com/office/powerpoint/2010/main" val="1200356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7368" y="476672"/>
            <a:ext cx="9122833" cy="576263"/>
          </a:xfrm>
        </p:spPr>
        <p:txBody>
          <a:bodyPr/>
          <a:lstStyle/>
          <a:p>
            <a:r>
              <a:rPr lang="en-GB" sz="2800" dirty="0"/>
              <a:t>Sustainability &amp; Transformation Plans for 2017/8 to 2020/21 </a:t>
            </a:r>
            <a:endParaRPr lang="en-GB" dirty="0"/>
          </a:p>
          <a:p>
            <a:endParaRPr lang="en-GB" dirty="0"/>
          </a:p>
        </p:txBody>
      </p:sp>
      <p:sp>
        <p:nvSpPr>
          <p:cNvPr id="4" name="Content Placeholder 3"/>
          <p:cNvSpPr>
            <a:spLocks noGrp="1"/>
          </p:cNvSpPr>
          <p:nvPr>
            <p:ph sz="half" idx="1"/>
          </p:nvPr>
        </p:nvSpPr>
        <p:spPr>
          <a:xfrm>
            <a:off x="263352" y="620688"/>
            <a:ext cx="11522207" cy="4608512"/>
          </a:xfrm>
        </p:spPr>
        <p:txBody>
          <a:bodyPr/>
          <a:lstStyle/>
          <a:p>
            <a:endParaRPr lang="en-GB" sz="1800" dirty="0"/>
          </a:p>
          <a:p>
            <a:pPr marL="0" indent="0">
              <a:buNone/>
            </a:pPr>
            <a:endParaRPr lang="en-GB" sz="1800" dirty="0"/>
          </a:p>
          <a:p>
            <a:r>
              <a:rPr lang="en-GB" sz="2000" dirty="0"/>
              <a:t>STPs will cover all areas of England’s NHS &amp; integrating local authority services (e.g. public health, social care). </a:t>
            </a:r>
          </a:p>
          <a:p>
            <a:endParaRPr lang="en-GB" sz="2000" dirty="0"/>
          </a:p>
          <a:p>
            <a:r>
              <a:rPr lang="en-GB" sz="2000" dirty="0"/>
              <a:t>Plans will need to address a series of national challenges, the </a:t>
            </a:r>
            <a:r>
              <a:rPr lang="en-GB" sz="2000" b="1" dirty="0"/>
              <a:t>Triple Aim </a:t>
            </a:r>
            <a:r>
              <a:rPr lang="en-GB" sz="2000" dirty="0"/>
              <a:t>of the </a:t>
            </a:r>
            <a:r>
              <a:rPr lang="en-GB" sz="2000" i="1" dirty="0"/>
              <a:t>Five Year Forward View. </a:t>
            </a:r>
            <a:endParaRPr lang="en-GB" sz="2000" dirty="0"/>
          </a:p>
          <a:p>
            <a:endParaRPr lang="en-GB" sz="2000" dirty="0">
              <a:solidFill>
                <a:schemeClr val="accent5"/>
              </a:solidFill>
            </a:endParaRPr>
          </a:p>
          <a:p>
            <a:r>
              <a:rPr lang="en-GB" sz="2000" dirty="0"/>
              <a:t>“Transformation footprints” locally defined, based on natural communities</a:t>
            </a:r>
            <a:br>
              <a:rPr lang="en-GB" sz="2000" dirty="0"/>
            </a:br>
            <a:endParaRPr lang="en-GB" sz="2000" dirty="0"/>
          </a:p>
          <a:p>
            <a:r>
              <a:rPr lang="en-GB" sz="2000" dirty="0"/>
              <a:t>Because the footprint geographies are large – and larger than localities that would routinely work together, plan will be an ‘umbrella plan, holding underneath more specific delivery plans.</a:t>
            </a:r>
            <a:br>
              <a:rPr lang="en-GB" sz="2000" dirty="0"/>
            </a:br>
            <a:endParaRPr lang="en-GB" sz="2000" dirty="0"/>
          </a:p>
          <a:p>
            <a:endParaRPr lang="en-GB" sz="2000" dirty="0"/>
          </a:p>
        </p:txBody>
      </p:sp>
    </p:spTree>
    <p:extLst>
      <p:ext uri="{BB962C8B-B14F-4D97-AF65-F5344CB8AC3E}">
        <p14:creationId xmlns:p14="http://schemas.microsoft.com/office/powerpoint/2010/main" val="190380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2916" y="1057007"/>
            <a:ext cx="5722776" cy="4536504"/>
          </a:xfrm>
          <a:prstGeom prst="rect">
            <a:avLst/>
          </a:prstGeom>
        </p:spPr>
      </p:pic>
      <p:sp>
        <p:nvSpPr>
          <p:cNvPr id="3" name="Text Placeholder 2"/>
          <p:cNvSpPr>
            <a:spLocks noGrp="1"/>
          </p:cNvSpPr>
          <p:nvPr>
            <p:ph type="body" sz="quarter" idx="10"/>
          </p:nvPr>
        </p:nvSpPr>
        <p:spPr>
          <a:xfrm>
            <a:off x="407368" y="332656"/>
            <a:ext cx="9122833" cy="576263"/>
          </a:xfrm>
        </p:spPr>
        <p:txBody>
          <a:bodyPr/>
          <a:lstStyle/>
          <a:p>
            <a:r>
              <a:rPr lang="en-GB" sz="2800" dirty="0"/>
              <a:t>What do the plans need to think about?</a:t>
            </a:r>
            <a:endParaRPr lang="en-GB" dirty="0"/>
          </a:p>
          <a:p>
            <a:endParaRPr lang="en-GB" dirty="0"/>
          </a:p>
        </p:txBody>
      </p:sp>
      <p:graphicFrame>
        <p:nvGraphicFramePr>
          <p:cNvPr id="6" name="Content Placeholder 5"/>
          <p:cNvGraphicFramePr>
            <a:graphicFrameLocks noGrp="1"/>
          </p:cNvGraphicFramePr>
          <p:nvPr>
            <p:ph sz="half" idx="1"/>
            <p:extLst/>
          </p:nvPr>
        </p:nvGraphicFramePr>
        <p:xfrm>
          <a:off x="564568" y="1268760"/>
          <a:ext cx="5904656" cy="4350399"/>
        </p:xfrm>
        <a:graphic>
          <a:graphicData uri="http://schemas.openxmlformats.org/drawingml/2006/table">
            <a:tbl>
              <a:tblPr firstRow="1" firstCol="1" bandRow="1"/>
              <a:tblGrid>
                <a:gridCol w="5904656">
                  <a:extLst>
                    <a:ext uri="{9D8B030D-6E8A-4147-A177-3AD203B41FA5}">
                      <a16:colId xmlns="" xmlns:a16="http://schemas.microsoft.com/office/drawing/2014/main" val="20000"/>
                    </a:ext>
                  </a:extLst>
                </a:gridCol>
              </a:tblGrid>
              <a:tr h="187101">
                <a:tc>
                  <a:txBody>
                    <a:bodyPr/>
                    <a:lstStyle/>
                    <a:p>
                      <a:pPr>
                        <a:lnSpc>
                          <a:spcPct val="107000"/>
                        </a:lnSpc>
                        <a:spcAft>
                          <a:spcPts val="0"/>
                        </a:spcAft>
                      </a:pPr>
                      <a:r>
                        <a:rPr lang="en-GB"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are you going to prevent ill health and moderate demand for healthcare?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31" marR="65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374892">
                <a:tc>
                  <a:txBody>
                    <a:bodyPr/>
                    <a:lstStyle/>
                    <a:p>
                      <a:pPr>
                        <a:lnSpc>
                          <a:spcPct val="107000"/>
                        </a:lnSpc>
                        <a:spcAft>
                          <a:spcPts val="0"/>
                        </a:spcAft>
                      </a:pPr>
                      <a:r>
                        <a:rPr lang="en-GB"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are you engaging patients, communities and NHS staff</a:t>
                      </a:r>
                    </a:p>
                  </a:txBody>
                  <a:tcPr marL="65231" marR="65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60040">
                <a:tc>
                  <a:txBody>
                    <a:bodyPr/>
                    <a:lstStyle/>
                    <a:p>
                      <a:pPr>
                        <a:lnSpc>
                          <a:spcPct val="107000"/>
                        </a:lnSpc>
                        <a:spcAft>
                          <a:spcPts val="0"/>
                        </a:spcAft>
                      </a:pPr>
                      <a:r>
                        <a:rPr lang="en-GB" sz="15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you support, invest in and improve general practice</a:t>
                      </a:r>
                    </a:p>
                  </a:txBody>
                  <a:tcPr marL="65231" marR="65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46609">
                <a:tc>
                  <a:txBody>
                    <a:bodyPr/>
                    <a:lstStyle/>
                    <a:p>
                      <a:pPr>
                        <a:lnSpc>
                          <a:spcPct val="107000"/>
                        </a:lnSpc>
                        <a:spcAft>
                          <a:spcPts val="0"/>
                        </a:spcAft>
                      </a:pPr>
                      <a:r>
                        <a:rPr lang="en-GB"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you implement new care models that address local challenges?</a:t>
                      </a:r>
                    </a:p>
                  </a:txBody>
                  <a:tcPr marL="65231" marR="65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46609">
                <a:tc>
                  <a:txBody>
                    <a:bodyPr/>
                    <a:lstStyle/>
                    <a:p>
                      <a:pPr>
                        <a:lnSpc>
                          <a:spcPct val="107000"/>
                        </a:lnSpc>
                        <a:spcAft>
                          <a:spcPts val="0"/>
                        </a:spcAft>
                      </a:pPr>
                      <a:r>
                        <a:rPr lang="en-GB"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you achieve and maintain performance against core standards?</a:t>
                      </a:r>
                    </a:p>
                  </a:txBody>
                  <a:tcPr marL="51747" marR="51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46609">
                <a:tc>
                  <a:txBody>
                    <a:bodyPr/>
                    <a:lstStyle/>
                    <a:p>
                      <a:pPr>
                        <a:lnSpc>
                          <a:spcPct val="107000"/>
                        </a:lnSpc>
                        <a:spcAft>
                          <a:spcPts val="0"/>
                        </a:spcAft>
                      </a:pPr>
                      <a:r>
                        <a:rPr lang="en-GB"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you achieve our 2020 ambitions on key clinical priorities</a:t>
                      </a:r>
                    </a:p>
                  </a:txBody>
                  <a:tcPr marL="51747" marR="51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446609">
                <a:tc>
                  <a:txBody>
                    <a:bodyPr/>
                    <a:lstStyle/>
                    <a:p>
                      <a:pPr>
                        <a:lnSpc>
                          <a:spcPct val="107000"/>
                        </a:lnSpc>
                        <a:spcAft>
                          <a:spcPts val="0"/>
                        </a:spcAft>
                      </a:pPr>
                      <a:r>
                        <a:rPr lang="en-GB"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you improve quality and safety?</a:t>
                      </a:r>
                    </a:p>
                  </a:txBody>
                  <a:tcPr marL="51747" marR="51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446609">
                <a:tc>
                  <a:txBody>
                    <a:bodyPr/>
                    <a:lstStyle/>
                    <a:p>
                      <a:pPr>
                        <a:lnSpc>
                          <a:spcPct val="107000"/>
                        </a:lnSpc>
                        <a:spcAft>
                          <a:spcPts val="0"/>
                        </a:spcAft>
                      </a:pPr>
                      <a:r>
                        <a:rPr lang="en-GB"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you deploy technology to accelerate change?  </a:t>
                      </a:r>
                    </a:p>
                  </a:txBody>
                  <a:tcPr marL="51747" marR="51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446609">
                <a:tc>
                  <a:txBody>
                    <a:bodyPr/>
                    <a:lstStyle/>
                    <a:p>
                      <a:pPr>
                        <a:lnSpc>
                          <a:spcPct val="107000"/>
                        </a:lnSpc>
                        <a:spcAft>
                          <a:spcPts val="0"/>
                        </a:spcAft>
                      </a:pPr>
                      <a:r>
                        <a:rPr lang="en-GB"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you develop the workforce you need to deliver?  </a:t>
                      </a:r>
                    </a:p>
                  </a:txBody>
                  <a:tcPr marL="51747" marR="51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446609">
                <a:tc>
                  <a:txBody>
                    <a:bodyPr/>
                    <a:lstStyle/>
                    <a:p>
                      <a:r>
                        <a:rPr lang="en-GB"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you achieve and maintain financial balance?</a:t>
                      </a:r>
                    </a:p>
                  </a:txBody>
                  <a:tcPr marL="51747" marR="51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170227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4436" y="260353"/>
            <a:ext cx="9289956" cy="1108423"/>
          </a:xfrm>
        </p:spPr>
        <p:txBody>
          <a:bodyPr/>
          <a:lstStyle/>
          <a:p>
            <a:r>
              <a:rPr lang="en-GB" sz="2800" b="0" dirty="0">
                <a:solidFill>
                  <a:srgbClr val="7030A0"/>
                </a:solidFill>
              </a:rPr>
              <a:t>Learning to Date</a:t>
            </a:r>
          </a:p>
        </p:txBody>
      </p:sp>
      <p:sp>
        <p:nvSpPr>
          <p:cNvPr id="3" name="Text Placeholder 2"/>
          <p:cNvSpPr>
            <a:spLocks noGrp="1"/>
          </p:cNvSpPr>
          <p:nvPr>
            <p:ph type="body" sz="quarter" idx="11"/>
          </p:nvPr>
        </p:nvSpPr>
        <p:spPr>
          <a:xfrm>
            <a:off x="334435" y="836616"/>
            <a:ext cx="6913693" cy="4895847"/>
          </a:xfrm>
        </p:spPr>
        <p:txBody>
          <a:bodyPr/>
          <a:lstStyle/>
          <a:p>
            <a:pPr marL="0" lvl="0" indent="0">
              <a:buNone/>
            </a:pPr>
            <a:r>
              <a:rPr lang="en-GB" sz="2400" dirty="0"/>
              <a:t/>
            </a:r>
            <a:br>
              <a:rPr lang="en-GB" sz="2400" dirty="0"/>
            </a:br>
            <a:endParaRPr lang="en-GB" sz="2400" dirty="0"/>
          </a:p>
          <a:p>
            <a:pPr marL="0" lvl="0" indent="0">
              <a:buNone/>
            </a:pPr>
            <a:endParaRPr lang="en-GB" sz="2400" dirty="0"/>
          </a:p>
          <a:p>
            <a:endParaRPr lang="en-GB" sz="2400" dirty="0"/>
          </a:p>
        </p:txBody>
      </p:sp>
      <p:sp>
        <p:nvSpPr>
          <p:cNvPr id="4" name="Rectangle 3"/>
          <p:cNvSpPr/>
          <p:nvPr/>
        </p:nvSpPr>
        <p:spPr>
          <a:xfrm>
            <a:off x="338724" y="962303"/>
            <a:ext cx="10298070" cy="5366084"/>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n-GB"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Population </a:t>
            </a:r>
            <a:r>
              <a:rPr lang="en-GB" sz="1600" dirty="0">
                <a:latin typeface="Calibri" panose="020F0502020204030204" pitchFamily="34" charset="0"/>
                <a:ea typeface="Times New Roman" panose="02020603050405020304" pitchFamily="18" charset="0"/>
                <a:cs typeface="Times New Roman" panose="02020603050405020304" pitchFamily="18" charset="0"/>
              </a:rPr>
              <a:t>group served, and boundary of the system</a:t>
            </a:r>
          </a:p>
          <a:p>
            <a:pPr marL="742950" lvl="1" indent="-285750">
              <a:lnSpc>
                <a:spcPct val="115000"/>
              </a:lnSpc>
              <a:spcAft>
                <a:spcPts val="0"/>
              </a:spcAft>
              <a:buFont typeface="Courier New" panose="02070309020205020404" pitchFamily="49" charset="0"/>
              <a:buChar char="o"/>
            </a:pPr>
            <a:r>
              <a:rPr lang="en-GB" sz="1600" dirty="0">
                <a:latin typeface="Calibri" panose="020F0502020204030204" pitchFamily="34" charset="0"/>
                <a:ea typeface="Times New Roman" panose="02020603050405020304" pitchFamily="18" charset="0"/>
                <a:cs typeface="Times New Roman" panose="02020603050405020304" pitchFamily="18" charset="0"/>
              </a:rPr>
              <a:t>Size of population</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Specific population segments or whole population</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Population needs (and link with population covered)</a:t>
            </a:r>
          </a:p>
          <a:p>
            <a:pPr marL="342900" indent="-342900">
              <a:lnSpc>
                <a:spcPct val="115000"/>
              </a:lnSpc>
              <a:buFont typeface="Symbol" panose="05050102010706020507" pitchFamily="18" charset="2"/>
              <a:buChar char=""/>
            </a:pPr>
            <a:r>
              <a:rPr lang="en-GB"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Services</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Services included</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Services co-located (that may be additional to those that are included)</a:t>
            </a:r>
          </a:p>
          <a:p>
            <a:pPr marL="342900" lvl="0" indent="-342900">
              <a:lnSpc>
                <a:spcPct val="115000"/>
              </a:lnSpc>
              <a:spcAft>
                <a:spcPts val="0"/>
              </a:spcAft>
              <a:buFont typeface="Symbol" panose="05050102010706020507" pitchFamily="18" charset="2"/>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Dedicated</a:t>
            </a:r>
            <a:r>
              <a:rPr lang="en-GB" sz="1600" b="1" dirty="0">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team</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Roles and professional skills</a:t>
            </a:r>
          </a:p>
          <a:p>
            <a:pPr marL="342900" lvl="0" indent="-342900">
              <a:lnSpc>
                <a:spcPct val="115000"/>
              </a:lnSpc>
              <a:spcAft>
                <a:spcPts val="0"/>
              </a:spcAft>
              <a:buFont typeface="Symbol" panose="05050102010706020507" pitchFamily="18" charset="2"/>
              <a:buChar char=""/>
            </a:pPr>
            <a:r>
              <a:rPr lang="en-GB"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Enablers</a:t>
            </a:r>
            <a:endParaRPr lang="en-GB"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Workforce</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Informatics</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Financing /contracting model</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Engagement and involvement</a:t>
            </a:r>
          </a:p>
          <a:p>
            <a:pPr marL="342900" lvl="0" indent="-342900">
              <a:lnSpc>
                <a:spcPct val="115000"/>
              </a:lnSpc>
              <a:spcAft>
                <a:spcPts val="0"/>
              </a:spcAft>
              <a:buFont typeface="Symbol" panose="05050102010706020507" pitchFamily="18" charset="2"/>
              <a:buChar char=""/>
            </a:pPr>
            <a:r>
              <a:rPr lang="en-GB"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Impact </a:t>
            </a:r>
            <a:r>
              <a:rPr lang="en-GB" sz="1600" dirty="0">
                <a:latin typeface="Calibri" panose="020F0502020204030204" pitchFamily="34" charset="0"/>
                <a:ea typeface="Times New Roman" panose="02020603050405020304" pitchFamily="18" charset="0"/>
                <a:cs typeface="Times New Roman" panose="02020603050405020304" pitchFamily="18" charset="0"/>
              </a:rPr>
              <a:t>to date</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Measures used to track progress</a:t>
            </a:r>
          </a:p>
          <a:p>
            <a:pPr marL="742950" lvl="1" indent="-285750">
              <a:lnSpc>
                <a:spcPct val="115000"/>
              </a:lnSpc>
              <a:spcAft>
                <a:spcPts val="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Scaling up/building on models</a:t>
            </a:r>
          </a:p>
          <a:p>
            <a:pPr marL="742950" lvl="1" indent="-285750">
              <a:lnSpc>
                <a:spcPct val="115000"/>
              </a:lnSpc>
              <a:spcAft>
                <a:spcPts val="0"/>
              </a:spcAft>
              <a:buFont typeface="Courier New" panose="02070309020205020404" pitchFamily="49" charset="0"/>
              <a:buChar char="o"/>
              <a:tabLst>
                <a:tab pos="914400" algn="l"/>
              </a:tabLs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8184232" y="1700808"/>
            <a:ext cx="3168352" cy="2862322"/>
          </a:xfrm>
          <a:prstGeom prst="rect">
            <a:avLst/>
          </a:prstGeom>
          <a:noFill/>
        </p:spPr>
        <p:txBody>
          <a:bodyPr wrap="square" rtlCol="0">
            <a:spAutoFit/>
          </a:bodyPr>
          <a:lstStyle/>
          <a:p>
            <a:endParaRPr lang="en-GB" dirty="0">
              <a:solidFill>
                <a:schemeClr val="accent1">
                  <a:lumMod val="75000"/>
                </a:schemeClr>
              </a:solidFill>
            </a:endParaRPr>
          </a:p>
          <a:p>
            <a:r>
              <a:rPr lang="en-GB" i="1" dirty="0">
                <a:solidFill>
                  <a:schemeClr val="accent1">
                    <a:lumMod val="75000"/>
                  </a:schemeClr>
                </a:solidFill>
              </a:rPr>
              <a:t>Define clearly</a:t>
            </a:r>
          </a:p>
          <a:p>
            <a:endParaRPr lang="en-GB" i="1" dirty="0">
              <a:solidFill>
                <a:schemeClr val="accent1">
                  <a:lumMod val="75000"/>
                </a:schemeClr>
              </a:solidFill>
            </a:endParaRPr>
          </a:p>
          <a:p>
            <a:r>
              <a:rPr lang="en-GB" i="1" dirty="0">
                <a:solidFill>
                  <a:schemeClr val="accent1">
                    <a:lumMod val="75000"/>
                  </a:schemeClr>
                </a:solidFill>
              </a:rPr>
              <a:t>Be explicit on outcomes </a:t>
            </a:r>
          </a:p>
          <a:p>
            <a:endParaRPr lang="en-GB" i="1" dirty="0">
              <a:solidFill>
                <a:schemeClr val="accent1">
                  <a:lumMod val="75000"/>
                </a:schemeClr>
              </a:solidFill>
            </a:endParaRPr>
          </a:p>
          <a:p>
            <a:r>
              <a:rPr lang="en-GB" i="1" dirty="0">
                <a:solidFill>
                  <a:schemeClr val="accent1">
                    <a:lumMod val="75000"/>
                  </a:schemeClr>
                </a:solidFill>
              </a:rPr>
              <a:t>Use interim markers of success</a:t>
            </a:r>
          </a:p>
          <a:p>
            <a:r>
              <a:rPr lang="en-GB" i="1" dirty="0">
                <a:solidFill>
                  <a:schemeClr val="accent1">
                    <a:lumMod val="75000"/>
                  </a:schemeClr>
                </a:solidFill>
              </a:rPr>
              <a:t/>
            </a:r>
            <a:br>
              <a:rPr lang="en-GB" i="1" dirty="0">
                <a:solidFill>
                  <a:schemeClr val="accent1">
                    <a:lumMod val="75000"/>
                  </a:schemeClr>
                </a:solidFill>
              </a:rPr>
            </a:br>
            <a:r>
              <a:rPr lang="en-GB" i="1" dirty="0">
                <a:solidFill>
                  <a:schemeClr val="accent1">
                    <a:lumMod val="75000"/>
                  </a:schemeClr>
                </a:solidFill>
              </a:rPr>
              <a:t>Consider the “how” and the “what”</a:t>
            </a:r>
          </a:p>
          <a:p>
            <a:endParaRPr lang="en-GB" dirty="0"/>
          </a:p>
        </p:txBody>
      </p:sp>
    </p:spTree>
    <p:extLst>
      <p:ext uri="{BB962C8B-B14F-4D97-AF65-F5344CB8AC3E}">
        <p14:creationId xmlns:p14="http://schemas.microsoft.com/office/powerpoint/2010/main" val="2751216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Conclusions</a:t>
            </a:r>
          </a:p>
        </p:txBody>
      </p:sp>
      <p:sp>
        <p:nvSpPr>
          <p:cNvPr id="3" name="Text Placeholder 2"/>
          <p:cNvSpPr>
            <a:spLocks noGrp="1"/>
          </p:cNvSpPr>
          <p:nvPr>
            <p:ph type="body" sz="quarter" idx="11"/>
          </p:nvPr>
        </p:nvSpPr>
        <p:spPr/>
        <p:txBody>
          <a:bodyPr/>
          <a:lstStyle/>
          <a:p>
            <a:r>
              <a:rPr lang="en-GB" sz="2400" dirty="0"/>
              <a:t>There is a huge challenge to meet the triple aim of:</a:t>
            </a:r>
          </a:p>
          <a:p>
            <a:pPr marL="0" indent="0">
              <a:buNone/>
            </a:pPr>
            <a:r>
              <a:rPr lang="en-GB" sz="2400" dirty="0"/>
              <a:t>		Improving care quality, reducing variation and reducing </a:t>
            </a:r>
            <a:r>
              <a:rPr lang="en-GB" sz="2400" dirty="0" smtClean="0"/>
              <a:t>costs</a:t>
            </a:r>
            <a:endParaRPr lang="en-GB" sz="2400" dirty="0"/>
          </a:p>
          <a:p>
            <a:endParaRPr lang="en-GB" sz="2400" dirty="0"/>
          </a:p>
          <a:p>
            <a:r>
              <a:rPr lang="en-GB" sz="2400" dirty="0"/>
              <a:t>New Care Models are seen as a key element in achieving the </a:t>
            </a:r>
            <a:r>
              <a:rPr lang="en-GB" sz="2400" dirty="0" smtClean="0"/>
              <a:t>aim</a:t>
            </a:r>
            <a:endParaRPr lang="en-GB" sz="2400" dirty="0"/>
          </a:p>
          <a:p>
            <a:endParaRPr lang="en-GB" sz="2400" dirty="0"/>
          </a:p>
          <a:p>
            <a:r>
              <a:rPr lang="en-GB" sz="2400" dirty="0"/>
              <a:t>More emphasis is placed on primary care and on population </a:t>
            </a:r>
            <a:r>
              <a:rPr lang="en-GB" sz="2400" dirty="0" smtClean="0"/>
              <a:t>health</a:t>
            </a:r>
          </a:p>
          <a:p>
            <a:endParaRPr lang="en-GB" sz="2400" dirty="0"/>
          </a:p>
          <a:p>
            <a:r>
              <a:rPr lang="en-GB" sz="2400" dirty="0" smtClean="0"/>
              <a:t>Health </a:t>
            </a:r>
            <a:r>
              <a:rPr lang="en-GB" sz="2400" dirty="0"/>
              <a:t>integrating with social </a:t>
            </a:r>
            <a:r>
              <a:rPr lang="en-GB" sz="2400" dirty="0" smtClean="0"/>
              <a:t>care</a:t>
            </a:r>
          </a:p>
          <a:p>
            <a:endParaRPr lang="en-GB" sz="2400" dirty="0"/>
          </a:p>
          <a:p>
            <a:r>
              <a:rPr lang="en-GB" sz="2400" dirty="0" smtClean="0"/>
              <a:t>The organisational structure is less important than the clinical model</a:t>
            </a:r>
            <a:endParaRPr lang="en-GB" sz="2400" dirty="0"/>
          </a:p>
          <a:p>
            <a:endParaRPr lang="en-GB" sz="2400" dirty="0"/>
          </a:p>
          <a:p>
            <a:r>
              <a:rPr lang="en-GB" sz="2400" smtClean="0"/>
              <a:t>But we </a:t>
            </a:r>
            <a:r>
              <a:rPr lang="en-GB" sz="2400" dirty="0"/>
              <a:t>do not yet know whether these new Models will provide the outcomes hoped for</a:t>
            </a:r>
          </a:p>
        </p:txBody>
      </p:sp>
    </p:spTree>
    <p:extLst>
      <p:ext uri="{BB962C8B-B14F-4D97-AF65-F5344CB8AC3E}">
        <p14:creationId xmlns:p14="http://schemas.microsoft.com/office/powerpoint/2010/main" val="106336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patient perspective</a:t>
            </a:r>
            <a:endParaRPr lang="en-GB" dirty="0"/>
          </a:p>
        </p:txBody>
      </p:sp>
      <p:pic>
        <p:nvPicPr>
          <p:cNvPr id="8" name="Picture 7"/>
          <p:cNvPicPr>
            <a:picLocks noChangeAspect="1"/>
          </p:cNvPicPr>
          <p:nvPr/>
        </p:nvPicPr>
        <p:blipFill>
          <a:blip r:embed="rId2"/>
          <a:stretch>
            <a:fillRect/>
          </a:stretch>
        </p:blipFill>
        <p:spPr>
          <a:xfrm>
            <a:off x="479376" y="1196975"/>
            <a:ext cx="2600325" cy="1762125"/>
          </a:xfrm>
          <a:prstGeom prst="rect">
            <a:avLst/>
          </a:prstGeom>
        </p:spPr>
      </p:pic>
      <p:pic>
        <p:nvPicPr>
          <p:cNvPr id="9" name="Picture 8"/>
          <p:cNvPicPr>
            <a:picLocks noChangeAspect="1"/>
          </p:cNvPicPr>
          <p:nvPr/>
        </p:nvPicPr>
        <p:blipFill>
          <a:blip r:embed="rId3"/>
          <a:stretch>
            <a:fillRect/>
          </a:stretch>
        </p:blipFill>
        <p:spPr>
          <a:xfrm>
            <a:off x="3581400" y="1248948"/>
            <a:ext cx="2628900" cy="1743075"/>
          </a:xfrm>
          <a:prstGeom prst="rect">
            <a:avLst/>
          </a:prstGeom>
        </p:spPr>
      </p:pic>
      <p:pic>
        <p:nvPicPr>
          <p:cNvPr id="14" name="Picture 13"/>
          <p:cNvPicPr>
            <a:picLocks noChangeAspect="1"/>
          </p:cNvPicPr>
          <p:nvPr/>
        </p:nvPicPr>
        <p:blipFill>
          <a:blip r:embed="rId4"/>
          <a:stretch>
            <a:fillRect/>
          </a:stretch>
        </p:blipFill>
        <p:spPr>
          <a:xfrm>
            <a:off x="9398926" y="4005064"/>
            <a:ext cx="1676400" cy="1257300"/>
          </a:xfrm>
          <a:prstGeom prst="rect">
            <a:avLst/>
          </a:prstGeom>
        </p:spPr>
      </p:pic>
      <p:pic>
        <p:nvPicPr>
          <p:cNvPr id="15" name="Picture 14"/>
          <p:cNvPicPr>
            <a:picLocks noChangeAspect="1"/>
          </p:cNvPicPr>
          <p:nvPr/>
        </p:nvPicPr>
        <p:blipFill>
          <a:blip r:embed="rId5"/>
          <a:stretch>
            <a:fillRect/>
          </a:stretch>
        </p:blipFill>
        <p:spPr>
          <a:xfrm>
            <a:off x="479376" y="3861048"/>
            <a:ext cx="2619375" cy="1743075"/>
          </a:xfrm>
          <a:prstGeom prst="rect">
            <a:avLst/>
          </a:prstGeom>
        </p:spPr>
      </p:pic>
      <p:pic>
        <p:nvPicPr>
          <p:cNvPr id="16" name="Picture 15"/>
          <p:cNvPicPr>
            <a:picLocks noChangeAspect="1"/>
          </p:cNvPicPr>
          <p:nvPr/>
        </p:nvPicPr>
        <p:blipFill>
          <a:blip r:embed="rId6"/>
          <a:stretch>
            <a:fillRect/>
          </a:stretch>
        </p:blipFill>
        <p:spPr>
          <a:xfrm>
            <a:off x="6741451" y="3645024"/>
            <a:ext cx="2657475" cy="1724025"/>
          </a:xfrm>
          <a:prstGeom prst="rect">
            <a:avLst/>
          </a:prstGeom>
        </p:spPr>
      </p:pic>
      <p:pic>
        <p:nvPicPr>
          <p:cNvPr id="17" name="Picture 16"/>
          <p:cNvPicPr>
            <a:picLocks noChangeAspect="1"/>
          </p:cNvPicPr>
          <p:nvPr/>
        </p:nvPicPr>
        <p:blipFill>
          <a:blip r:embed="rId7"/>
          <a:stretch>
            <a:fillRect/>
          </a:stretch>
        </p:blipFill>
        <p:spPr>
          <a:xfrm>
            <a:off x="3591136" y="4005064"/>
            <a:ext cx="2762250" cy="1657350"/>
          </a:xfrm>
          <a:prstGeom prst="rect">
            <a:avLst/>
          </a:prstGeom>
        </p:spPr>
      </p:pic>
      <p:pic>
        <p:nvPicPr>
          <p:cNvPr id="18" name="Picture 17"/>
          <p:cNvPicPr>
            <a:picLocks noChangeAspect="1"/>
          </p:cNvPicPr>
          <p:nvPr/>
        </p:nvPicPr>
        <p:blipFill>
          <a:blip r:embed="rId8"/>
          <a:stretch>
            <a:fillRect/>
          </a:stretch>
        </p:blipFill>
        <p:spPr>
          <a:xfrm>
            <a:off x="1650951" y="2707481"/>
            <a:ext cx="2286000" cy="1514475"/>
          </a:xfrm>
          <a:prstGeom prst="rect">
            <a:avLst/>
          </a:prstGeom>
        </p:spPr>
      </p:pic>
      <p:pic>
        <p:nvPicPr>
          <p:cNvPr id="19" name="Picture 18"/>
          <p:cNvPicPr>
            <a:picLocks noChangeAspect="1"/>
          </p:cNvPicPr>
          <p:nvPr/>
        </p:nvPicPr>
        <p:blipFill>
          <a:blip r:embed="rId9"/>
          <a:stretch>
            <a:fillRect/>
          </a:stretch>
        </p:blipFill>
        <p:spPr>
          <a:xfrm>
            <a:off x="4412561" y="2788020"/>
            <a:ext cx="2286000" cy="1371600"/>
          </a:xfrm>
          <a:prstGeom prst="rect">
            <a:avLst/>
          </a:prstGeom>
        </p:spPr>
      </p:pic>
      <p:pic>
        <p:nvPicPr>
          <p:cNvPr id="20" name="Picture 19"/>
          <p:cNvPicPr>
            <a:picLocks noChangeAspect="1"/>
          </p:cNvPicPr>
          <p:nvPr/>
        </p:nvPicPr>
        <p:blipFill>
          <a:blip r:embed="rId10"/>
          <a:stretch>
            <a:fillRect/>
          </a:stretch>
        </p:blipFill>
        <p:spPr>
          <a:xfrm>
            <a:off x="9457267" y="3429000"/>
            <a:ext cx="2586732" cy="1940049"/>
          </a:xfrm>
          <a:prstGeom prst="rect">
            <a:avLst/>
          </a:prstGeom>
        </p:spPr>
      </p:pic>
      <p:sp>
        <p:nvSpPr>
          <p:cNvPr id="7" name="AutoShape 4" descr="Image result for doctors surgery"/>
          <p:cNvSpPr>
            <a:spLocks noGrp="1" noChangeAspect="1" noChangeArrowheads="1"/>
          </p:cNvSpPr>
          <p:nvPr>
            <p:ph type="body"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2" name="Picture 11"/>
          <p:cNvPicPr>
            <a:picLocks noChangeAspect="1"/>
          </p:cNvPicPr>
          <p:nvPr/>
        </p:nvPicPr>
        <p:blipFill>
          <a:blip r:embed="rId11"/>
          <a:stretch>
            <a:fillRect/>
          </a:stretch>
        </p:blipFill>
        <p:spPr>
          <a:xfrm>
            <a:off x="6469878" y="796211"/>
            <a:ext cx="2880320" cy="1959041"/>
          </a:xfrm>
          <a:prstGeom prst="rect">
            <a:avLst/>
          </a:prstGeom>
        </p:spPr>
      </p:pic>
      <p:pic>
        <p:nvPicPr>
          <p:cNvPr id="13" name="Picture 12"/>
          <p:cNvPicPr>
            <a:picLocks noChangeAspect="1"/>
          </p:cNvPicPr>
          <p:nvPr/>
        </p:nvPicPr>
        <p:blipFill>
          <a:blip r:embed="rId12"/>
          <a:stretch>
            <a:fillRect/>
          </a:stretch>
        </p:blipFill>
        <p:spPr>
          <a:xfrm>
            <a:off x="9683484" y="1131439"/>
            <a:ext cx="2286000" cy="1762125"/>
          </a:xfrm>
          <a:prstGeom prst="rect">
            <a:avLst/>
          </a:prstGeom>
        </p:spPr>
      </p:pic>
    </p:spTree>
    <p:extLst>
      <p:ext uri="{BB962C8B-B14F-4D97-AF65-F5344CB8AC3E}">
        <p14:creationId xmlns:p14="http://schemas.microsoft.com/office/powerpoint/2010/main" val="2041861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England facts and figures</a:t>
            </a:r>
          </a:p>
        </p:txBody>
      </p:sp>
      <p:sp>
        <p:nvSpPr>
          <p:cNvPr id="3" name="Content Placeholder 2"/>
          <p:cNvSpPr>
            <a:spLocks noGrp="1"/>
          </p:cNvSpPr>
          <p:nvPr>
            <p:ph idx="1"/>
          </p:nvPr>
        </p:nvSpPr>
        <p:spPr/>
        <p:txBody>
          <a:bodyPr/>
          <a:lstStyle/>
          <a:p>
            <a:r>
              <a:rPr lang="en-GB" sz="2400" dirty="0"/>
              <a:t>Planned expenditure is £118,829,000,000 2016/17</a:t>
            </a:r>
          </a:p>
          <a:p>
            <a:r>
              <a:rPr lang="en-GB" sz="2400" dirty="0"/>
              <a:t>Equates to £2057 p.a. per head of the population</a:t>
            </a:r>
          </a:p>
          <a:p>
            <a:r>
              <a:rPr lang="en-GB" sz="2400" dirty="0"/>
              <a:t>NHS employs 149,808 doctors (43,000 GPs), </a:t>
            </a:r>
          </a:p>
          <a:p>
            <a:r>
              <a:rPr lang="en-GB" sz="2400" dirty="0"/>
              <a:t>328,122 nurses (23,066 practice nurses)</a:t>
            </a:r>
          </a:p>
          <a:p>
            <a:r>
              <a:rPr lang="en-GB" sz="2400" dirty="0"/>
              <a:t>2.8 doctors per 1000 population, 4.1 Germany, 3.9 Italy, 3.5 Spain, 3.0 N Zealand, 2.6 Canada, </a:t>
            </a:r>
            <a:r>
              <a:rPr lang="en-GB" sz="2400" i="1" dirty="0"/>
              <a:t>China 1.3</a:t>
            </a:r>
          </a:p>
          <a:p>
            <a:r>
              <a:rPr lang="en-GB" sz="2400" dirty="0"/>
              <a:t>2.7 beds per 1000 population, 8.2 Germany, 3.0 Spain, 2.8 N Zealand, </a:t>
            </a:r>
            <a:r>
              <a:rPr lang="en-GB" sz="2400" i="1" dirty="0"/>
              <a:t>China 2.5</a:t>
            </a:r>
          </a:p>
          <a:p>
            <a:pPr marL="0" indent="0">
              <a:buNone/>
            </a:pPr>
            <a:endParaRPr lang="en-GB" sz="2400" dirty="0"/>
          </a:p>
          <a:p>
            <a:r>
              <a:rPr lang="en-GB" sz="2400" dirty="0"/>
              <a:t>Only 7.23% of NHS funding goes to Primary Care</a:t>
            </a:r>
          </a:p>
        </p:txBody>
      </p:sp>
    </p:spTree>
    <p:extLst>
      <p:ext uri="{BB962C8B-B14F-4D97-AF65-F5344CB8AC3E}">
        <p14:creationId xmlns:p14="http://schemas.microsoft.com/office/powerpoint/2010/main" val="1606211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5360" y="116632"/>
            <a:ext cx="9122833" cy="576263"/>
          </a:xfrm>
        </p:spPr>
        <p:txBody>
          <a:bodyPr/>
          <a:lstStyle/>
          <a:p>
            <a:r>
              <a:rPr lang="en-GB" dirty="0"/>
              <a:t>How is the money distributed?</a:t>
            </a:r>
          </a:p>
        </p:txBody>
      </p:sp>
      <p:pic>
        <p:nvPicPr>
          <p:cNvPr id="6" name="Picture 5"/>
          <p:cNvPicPr>
            <a:picLocks noChangeAspect="1"/>
          </p:cNvPicPr>
          <p:nvPr/>
        </p:nvPicPr>
        <p:blipFill>
          <a:blip r:embed="rId2"/>
          <a:stretch>
            <a:fillRect/>
          </a:stretch>
        </p:blipFill>
        <p:spPr>
          <a:xfrm>
            <a:off x="1559496" y="548680"/>
            <a:ext cx="8568952" cy="5982866"/>
          </a:xfrm>
          <a:prstGeom prst="rect">
            <a:avLst/>
          </a:prstGeom>
        </p:spPr>
      </p:pic>
    </p:spTree>
    <p:extLst>
      <p:ext uri="{BB962C8B-B14F-4D97-AF65-F5344CB8AC3E}">
        <p14:creationId xmlns:p14="http://schemas.microsoft.com/office/powerpoint/2010/main" val="306195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well does this system work?</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8D8B2131-9440-4499-8759-66A3816FC7C4}" type="slidenum">
              <a:rPr lang="en-GB" smtClean="0"/>
              <a:t>7</a:t>
            </a:fld>
            <a:endParaRPr lang="en-GB"/>
          </a:p>
        </p:txBody>
      </p:sp>
      <p:pic>
        <p:nvPicPr>
          <p:cNvPr id="5" name="Picture 4"/>
          <p:cNvPicPr>
            <a:picLocks noChangeAspect="1"/>
          </p:cNvPicPr>
          <p:nvPr/>
        </p:nvPicPr>
        <p:blipFill>
          <a:blip r:embed="rId2"/>
          <a:stretch>
            <a:fillRect/>
          </a:stretch>
        </p:blipFill>
        <p:spPr>
          <a:xfrm>
            <a:off x="1559496" y="1196752"/>
            <a:ext cx="9217024" cy="5524724"/>
          </a:xfrm>
          <a:prstGeom prst="rect">
            <a:avLst/>
          </a:prstGeom>
        </p:spPr>
      </p:pic>
    </p:spTree>
    <p:extLst>
      <p:ext uri="{BB962C8B-B14F-4D97-AF65-F5344CB8AC3E}">
        <p14:creationId xmlns:p14="http://schemas.microsoft.com/office/powerpoint/2010/main" val="415754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There is an estimated £22billion funding gap for the UK NHS</a:t>
            </a:r>
          </a:p>
        </p:txBody>
      </p:sp>
      <p:sp>
        <p:nvSpPr>
          <p:cNvPr id="5" name="Text Placeholder 4"/>
          <p:cNvSpPr>
            <a:spLocks noGrp="1"/>
          </p:cNvSpPr>
          <p:nvPr>
            <p:ph type="body" sz="quarter" idx="11"/>
          </p:nvPr>
        </p:nvSpPr>
        <p:spPr>
          <a:xfrm>
            <a:off x="1582496" y="4540274"/>
            <a:ext cx="12579895" cy="5120313"/>
          </a:xfrm>
        </p:spPr>
        <p:txBody>
          <a:bodyPr/>
          <a:lstStyle/>
          <a:p>
            <a:endParaRPr lang="en-GB" dirty="0"/>
          </a:p>
        </p:txBody>
      </p:sp>
      <p:pic>
        <p:nvPicPr>
          <p:cNvPr id="1026" name="Picture 2" descr="Image result for financial g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02" y="1628800"/>
            <a:ext cx="10655874" cy="426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88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7368" y="476672"/>
            <a:ext cx="9122833" cy="576263"/>
          </a:xfrm>
        </p:spPr>
        <p:txBody>
          <a:bodyPr/>
          <a:lstStyle/>
          <a:p>
            <a:r>
              <a:rPr lang="en-GB" dirty="0"/>
              <a:t>What do analysts think caused the current financial pressures?</a:t>
            </a:r>
          </a:p>
        </p:txBody>
      </p:sp>
      <p:sp>
        <p:nvSpPr>
          <p:cNvPr id="5" name="TextBox 4"/>
          <p:cNvSpPr txBox="1"/>
          <p:nvPr/>
        </p:nvSpPr>
        <p:spPr>
          <a:xfrm>
            <a:off x="5780967" y="764803"/>
            <a:ext cx="6192688" cy="5324535"/>
          </a:xfrm>
          <a:prstGeom prst="rect">
            <a:avLst/>
          </a:prstGeom>
          <a:noFill/>
        </p:spPr>
        <p:txBody>
          <a:bodyPr wrap="square" rtlCol="0">
            <a:spAutoFit/>
          </a:bodyPr>
          <a:lstStyle/>
          <a:p>
            <a:endParaRPr lang="en-GB" dirty="0"/>
          </a:p>
          <a:p>
            <a:endParaRPr lang="en-GB" sz="1600" dirty="0"/>
          </a:p>
          <a:p>
            <a:r>
              <a:rPr lang="en-GB" sz="1600" dirty="0"/>
              <a:t>The challenge of </a:t>
            </a:r>
            <a:r>
              <a:rPr lang="en-GB" sz="1600" b="1" dirty="0"/>
              <a:t>balancing quality and safety and cost </a:t>
            </a:r>
            <a:r>
              <a:rPr lang="en-GB" sz="1600" dirty="0"/>
              <a:t>– such as safe staffing levels, leading to increased </a:t>
            </a:r>
            <a:r>
              <a:rPr lang="en-GB" sz="1600" b="1" dirty="0"/>
              <a:t>staffing </a:t>
            </a:r>
            <a:r>
              <a:rPr lang="en-GB" sz="1600" dirty="0"/>
              <a:t>bill and </a:t>
            </a:r>
            <a:r>
              <a:rPr lang="en-GB" sz="1600" b="1" dirty="0"/>
              <a:t>agency spend </a:t>
            </a:r>
            <a:r>
              <a:rPr lang="en-GB" sz="1600" dirty="0"/>
              <a:t>– some figures show provider costs went up more than income.</a:t>
            </a:r>
          </a:p>
          <a:p>
            <a:endParaRPr lang="en-GB" sz="1600" dirty="0"/>
          </a:p>
          <a:p>
            <a:r>
              <a:rPr lang="en-GB" sz="1600" b="1" dirty="0"/>
              <a:t>Long-term conditions </a:t>
            </a:r>
            <a:r>
              <a:rPr lang="en-GB" sz="1600" dirty="0"/>
              <a:t>are now 70% of the NHS spend, these are growing and not going away, we are not actively </a:t>
            </a:r>
            <a:r>
              <a:rPr lang="en-GB" sz="1600" b="1" dirty="0"/>
              <a:t>preventing</a:t>
            </a:r>
            <a:r>
              <a:rPr lang="en-GB" sz="1600" dirty="0"/>
              <a:t> them well enough.</a:t>
            </a:r>
          </a:p>
          <a:p>
            <a:endParaRPr lang="en-GB" sz="1600" dirty="0"/>
          </a:p>
          <a:p>
            <a:r>
              <a:rPr lang="en-GB" sz="1600" dirty="0"/>
              <a:t>Supporting the </a:t>
            </a:r>
            <a:r>
              <a:rPr lang="en-GB" sz="1600" b="1" dirty="0"/>
              <a:t>ageing population </a:t>
            </a:r>
            <a:r>
              <a:rPr lang="en-GB" sz="1600" dirty="0"/>
              <a:t>– </a:t>
            </a:r>
            <a:r>
              <a:rPr lang="en-GB" sz="1600" b="1" dirty="0"/>
              <a:t>social care</a:t>
            </a:r>
            <a:r>
              <a:rPr lang="en-GB" sz="1600" dirty="0"/>
              <a:t> has faced significant cuts over a number of years, often less provision for vulnerable and older people – a growing group.</a:t>
            </a:r>
          </a:p>
          <a:p>
            <a:endParaRPr lang="en-GB" sz="1600" b="1" dirty="0"/>
          </a:p>
          <a:p>
            <a:r>
              <a:rPr lang="en-GB" sz="1600" b="1" dirty="0"/>
              <a:t>Unwarranted variation in clinical care and waste in many non-clinical areas</a:t>
            </a:r>
            <a:r>
              <a:rPr lang="en-GB" sz="1600" dirty="0"/>
              <a:t> that is continuing and until this is hindering our abilities to achieve cost improvements.</a:t>
            </a:r>
          </a:p>
          <a:p>
            <a:endParaRPr lang="en-GB" sz="1600" dirty="0"/>
          </a:p>
          <a:p>
            <a:r>
              <a:rPr lang="en-GB" sz="1600" b="1" dirty="0"/>
              <a:t>NHS funding, although ring-fenced, has reduced </a:t>
            </a:r>
            <a:r>
              <a:rPr lang="en-GB" sz="1600" dirty="0"/>
              <a:t>and has not always resulted in additional £ for frontline</a:t>
            </a:r>
          </a:p>
          <a:p>
            <a:endParaRPr lang="en-GB" sz="1600" dirty="0"/>
          </a:p>
          <a:p>
            <a:endParaRPr lang="en-GB" dirty="0"/>
          </a:p>
        </p:txBody>
      </p:sp>
      <p:pic>
        <p:nvPicPr>
          <p:cNvPr id="2050" name="Picture 2" descr="http://ichef-1.bbci.co.uk/news/624/cpsprodpb/B97B/production/_88338474_nhs_deficit_6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157947"/>
            <a:ext cx="5328592" cy="371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74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UCLPartners central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2583</TotalTime>
  <Words>2973</Words>
  <Application>Microsoft Office PowerPoint</Application>
  <PresentationFormat>Widescreen</PresentationFormat>
  <Paragraphs>292</Paragraphs>
  <Slides>33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Corbel</vt:lpstr>
      <vt:lpstr>Courier New</vt:lpstr>
      <vt:lpstr>Symbol</vt:lpstr>
      <vt:lpstr>Times New Roman</vt:lpstr>
      <vt:lpstr>UCLPartners central slides</vt:lpstr>
      <vt:lpstr>UCLPartners closing slide</vt:lpstr>
      <vt:lpstr>New Models of Care in England</vt:lpstr>
      <vt:lpstr>A brief overview of how the NHS works</vt:lpstr>
      <vt:lpstr>PowerPoint Presentation</vt:lpstr>
      <vt:lpstr>PowerPoint Presentation</vt:lpstr>
      <vt:lpstr>NHS England facts and figures</vt:lpstr>
      <vt:lpstr>PowerPoint Presentation</vt:lpstr>
      <vt:lpstr>How well does this system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Choterina Freer</dc:creator>
  <cp:lastModifiedBy>Michael Roberts</cp:lastModifiedBy>
  <cp:revision>275</cp:revision>
  <dcterms:created xsi:type="dcterms:W3CDTF">2016-04-25T19:16:02Z</dcterms:created>
  <dcterms:modified xsi:type="dcterms:W3CDTF">2017-02-13T06:15:43Z</dcterms:modified>
</cp:coreProperties>
</file>